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8" r:id="rId3"/>
    <p:sldId id="289" r:id="rId4"/>
    <p:sldId id="290" r:id="rId5"/>
    <p:sldId id="291" r:id="rId6"/>
    <p:sldId id="292" r:id="rId7"/>
    <p:sldId id="296" r:id="rId8"/>
    <p:sldId id="316" r:id="rId9"/>
    <p:sldId id="324" r:id="rId10"/>
    <p:sldId id="321" r:id="rId11"/>
    <p:sldId id="325" r:id="rId12"/>
    <p:sldId id="327" r:id="rId13"/>
    <p:sldId id="329" r:id="rId14"/>
    <p:sldId id="331" r:id="rId15"/>
    <p:sldId id="293" r:id="rId16"/>
    <p:sldId id="294" r:id="rId17"/>
    <p:sldId id="295" r:id="rId18"/>
    <p:sldId id="330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stuardo" initials="cs" lastIdx="1" clrIdx="0">
    <p:extLst>
      <p:ext uri="{19B8F6BF-5375-455C-9EA6-DF929625EA0E}">
        <p15:presenceInfo xmlns:p15="http://schemas.microsoft.com/office/powerpoint/2012/main" userId="S-1-5-21-38207951-1404200462-867389065-118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9" autoAdjust="0"/>
    <p:restoredTop sz="64766" autoAdjust="0"/>
  </p:normalViewPr>
  <p:slideViewPr>
    <p:cSldViewPr snapToGrid="0">
      <p:cViewPr varScale="1">
        <p:scale>
          <a:sx n="62" d="100"/>
          <a:sy n="62" d="100"/>
        </p:scale>
        <p:origin x="9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Días que el colector permanece en el agua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Hoja1!$C$2</c:f>
              <c:strCache>
                <c:ptCount val="1"/>
                <c:pt idx="0">
                  <c:v>Mensual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Hoja1!$B$3:$B$8</c:f>
              <c:strCache>
                <c:ptCount val="6"/>
                <c:pt idx="0">
                  <c:v>Noviembre</c:v>
                </c:pt>
                <c:pt idx="1">
                  <c:v>Diciembre</c:v>
                </c:pt>
                <c:pt idx="2">
                  <c:v>Enero</c:v>
                </c:pt>
                <c:pt idx="3">
                  <c:v>Febrero</c:v>
                </c:pt>
                <c:pt idx="4">
                  <c:v>Marzo</c:v>
                </c:pt>
                <c:pt idx="5">
                  <c:v>Abril</c:v>
                </c:pt>
              </c:strCache>
            </c:strRef>
          </c:cat>
          <c:val>
            <c:numRef>
              <c:f>Hoja1!$C$3:$C$8</c:f>
              <c:numCache>
                <c:formatCode>General</c:formatCode>
                <c:ptCount val="6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94-4883-ADC9-A74FF367B903}"/>
            </c:ext>
          </c:extLst>
        </c:ser>
        <c:ser>
          <c:idx val="1"/>
          <c:order val="1"/>
          <c:tx>
            <c:strRef>
              <c:f>Hoja1!$D$2</c:f>
              <c:strCache>
                <c:ptCount val="1"/>
                <c:pt idx="0">
                  <c:v>Acumulado</c:v>
                </c:pt>
              </c:strCache>
            </c:strRef>
          </c:tx>
          <c:spPr>
            <a:solidFill>
              <a:srgbClr val="FF0066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Hoja1!$B$3:$B$8</c:f>
              <c:strCache>
                <c:ptCount val="6"/>
                <c:pt idx="0">
                  <c:v>Noviembre</c:v>
                </c:pt>
                <c:pt idx="1">
                  <c:v>Diciembre</c:v>
                </c:pt>
                <c:pt idx="2">
                  <c:v>Enero</c:v>
                </c:pt>
                <c:pt idx="3">
                  <c:v>Febrero</c:v>
                </c:pt>
                <c:pt idx="4">
                  <c:v>Marzo</c:v>
                </c:pt>
                <c:pt idx="5">
                  <c:v>Abril</c:v>
                </c:pt>
              </c:strCache>
            </c:strRef>
          </c:cat>
          <c:val>
            <c:numRef>
              <c:f>Hoja1!$D$3:$D$8</c:f>
              <c:numCache>
                <c:formatCode>General</c:formatCode>
                <c:ptCount val="6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94-4883-ADC9-A74FF367B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498512"/>
        <c:axId val="222474400"/>
      </c:barChart>
      <c:catAx>
        <c:axId val="22249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22474400"/>
        <c:crosses val="autoZero"/>
        <c:auto val="1"/>
        <c:lblAlgn val="ctr"/>
        <c:lblOffset val="100"/>
        <c:noMultiLvlLbl val="0"/>
      </c:catAx>
      <c:valAx>
        <c:axId val="22247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/>
                  <a:t>Días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224985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8F63A-1AD8-4440-9968-142AB06DE1D9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AE86B-4417-4E6C-928F-70E772EC81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50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Como mencionó</a:t>
            </a:r>
            <a:r>
              <a:rPr lang="es-CL" baseline="0" dirty="0"/>
              <a:t> Marina al comienzo, la captación de semillas de Choritos es la base de la industria de la </a:t>
            </a:r>
            <a:r>
              <a:rPr lang="es-CL" baseline="0" dirty="0" err="1"/>
              <a:t>mitílicultura</a:t>
            </a:r>
            <a:r>
              <a:rPr lang="es-CL" baseline="0" dirty="0"/>
              <a:t>, y nosotros llevamos varios años realizando seguimientos a la captación. Como lo hacemos??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931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Al</a:t>
            </a:r>
            <a:r>
              <a:rPr lang="es-CL" baseline="0" dirty="0"/>
              <a:t> observar los datos del seguimiento acumulado, en ambos sitios la captación se acumulo hasta diferentes meses, Marzo en el caso de Castro y en el mes de Enero en el caso de Yates. En yates después de record de mas de 370 mil semillas hubo una perdida del 82% de las semillas en el mes de febrero. Aunque en Castro la densidad de los colectores es mucho menor, también se observó una perdida de 34%.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334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Ahora al observar las</a:t>
            </a:r>
            <a:r>
              <a:rPr lang="es-CL" baseline="0" dirty="0"/>
              <a:t> magnitudes de la captación, en Yates fue un 99,7% mayor que en Castro. Cuales podrían ser las posibles casas de esta diferencia??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5940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Al observar las Larvas D en ambos sitios, vemos que primero en ambos sitios estuvieron presentes en toda la temporada de captación.</a:t>
            </a:r>
            <a:r>
              <a:rPr lang="es-CL" baseline="0" dirty="0"/>
              <a:t> Sin embargo en magnitud, ambas localidades difieren mucho, Solo en una ocasión Castro superó las 1000 larvas m-3, catalogado por nosotros como un desove con muy alta abundancia, alcanzando las 1007 larvas m-3, los otros máximos fueron bajo las 700 larvas por metro-3. En cambio en Yates vimos 3 máximos por sobre as 1000 larvas, el mayor 5000 larvas por metro-3, justo un mes antes de observar la máxima captación acumulada del mes de enero.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2153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Como se esperaba</a:t>
            </a:r>
            <a:r>
              <a:rPr lang="es-CL" baseline="0" dirty="0"/>
              <a:t> también, en Castro se observó un menor numero de larvas competentes de Mitílidos, que son las que se asientan en los colectores, nunca superaron las 10 larvas -3, muy por debajo de las 50 o 100 larvas -3, que se considera como una alta o muy alta abundancia de larvas competentes. En cambio en yates encontramos máximos de cercanos a 100 y 130 larvas -3 entre diciembre y enero.  Si recordamos los factores  que pueden inducir perdida o falta de captación  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5953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Este autor y sus colaboradores hicieron un </a:t>
            </a:r>
            <a:r>
              <a:rPr lang="es-CL" dirty="0" err="1"/>
              <a:t>review</a:t>
            </a:r>
            <a:r>
              <a:rPr lang="es-CL" dirty="0"/>
              <a:t> muy bueno, y listaron posibles causas de </a:t>
            </a:r>
            <a:r>
              <a:rPr lang="es-CL" dirty="0" err="1"/>
              <a:t>perdidad</a:t>
            </a:r>
            <a:r>
              <a:rPr lang="es-CL" dirty="0"/>
              <a:t>,</a:t>
            </a:r>
          </a:p>
          <a:p>
            <a:r>
              <a:rPr lang="es-CL" dirty="0"/>
              <a:t>1, </a:t>
            </a:r>
            <a:r>
              <a:rPr lang="es-CL" dirty="0" err="1"/>
              <a:t>suminitro</a:t>
            </a:r>
            <a:r>
              <a:rPr lang="es-CL" dirty="0"/>
              <a:t> de larvas, acá podemos hablar de que tan viables eras esas larvas, o más atrás, salud de los reproductores, gametogénesis, </a:t>
            </a:r>
            <a:r>
              <a:rPr lang="es-CL" dirty="0" err="1"/>
              <a:t>etc</a:t>
            </a:r>
            <a:r>
              <a:rPr lang="es-CL" dirty="0"/>
              <a:t>,</a:t>
            </a:r>
          </a:p>
          <a:p>
            <a:r>
              <a:rPr lang="es-CL" dirty="0"/>
              <a:t>2, las semillas son trasladadas en </a:t>
            </a:r>
            <a:r>
              <a:rPr lang="es-CL" dirty="0" err="1"/>
              <a:t>camion</a:t>
            </a:r>
            <a:r>
              <a:rPr lang="es-CL" dirty="0"/>
              <a:t> hasta los sitios de engorda, pasan hasta 24 o 48 horas fuera del agua, generalmente en verano, con calor, o como pasa en puerto </a:t>
            </a:r>
            <a:r>
              <a:rPr lang="es-CL" dirty="0" err="1"/>
              <a:t>montt</a:t>
            </a:r>
            <a:r>
              <a:rPr lang="es-CL" dirty="0"/>
              <a:t>, en verano y con lluvia, el agua dulce de la lluvia también podría afectar la osmosis de los tejidos de las semillas</a:t>
            </a:r>
          </a:p>
          <a:p>
            <a:r>
              <a:rPr lang="es-CL" dirty="0"/>
              <a:t>3, Durante el proceso de siembra, las semillas pasan por bandejas transportadoras, a plena luz del día, y con enmangadas e introducidas al agua, eso puede causar estrés en los individuos </a:t>
            </a:r>
          </a:p>
          <a:p>
            <a:r>
              <a:rPr lang="es-CL" dirty="0"/>
              <a:t>4,se supone que el numero ideal de semillas en engorda es de entre 600 a 800 individuos por metro, pero esto fue después de mucho ensayo y error.</a:t>
            </a:r>
          </a:p>
          <a:p>
            <a:r>
              <a:rPr lang="es-CL" dirty="0"/>
              <a:t>5, Condición de las semillas, después de </a:t>
            </a:r>
            <a:r>
              <a:rPr lang="es-CL" dirty="0" err="1"/>
              <a:t>transto</a:t>
            </a:r>
            <a:r>
              <a:rPr lang="es-CL" dirty="0"/>
              <a:t> estrés previo, puede que no estén en las condiciones optimas para su crecimiento</a:t>
            </a:r>
          </a:p>
          <a:p>
            <a:r>
              <a:rPr lang="es-CL" dirty="0"/>
              <a:t>6, todo lo anterior puede causar mortalidad en las semillas, sumado a la mortalidad natural de estas</a:t>
            </a:r>
          </a:p>
          <a:p>
            <a:r>
              <a:rPr lang="es-CL" dirty="0"/>
              <a:t>7, si el sitio es protegido, expuesto, calidad del alimento disponible, corrientes, etc.</a:t>
            </a:r>
          </a:p>
          <a:p>
            <a:r>
              <a:rPr lang="es-CL" dirty="0"/>
              <a:t>8, avances tecnológicos que permitan un mejor manejo de la semillas sembradas.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386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Dentro de los resultados obtenidos por el programa, hemos diferenciado zonas especificas de Captación de semillas y Centros de engorda dentro de la región de los Lagos.</a:t>
            </a:r>
          </a:p>
          <a:p>
            <a:endParaRPr lang="es-CL" dirty="0"/>
          </a:p>
          <a:p>
            <a:r>
              <a:rPr lang="es-CL" dirty="0"/>
              <a:t>Dentro de las zonas de Captación de semillas, realizamos seguimientos a la captación en 3 sitios, Estero Castro, es la isla grande de Chiloé, Yates en el Fiordo Reloncaví y </a:t>
            </a:r>
            <a:r>
              <a:rPr lang="es-CL" dirty="0" err="1"/>
              <a:t>Hornopiren</a:t>
            </a:r>
            <a:r>
              <a:rPr lang="es-CL" dirty="0"/>
              <a:t> en la comuna de </a:t>
            </a:r>
            <a:r>
              <a:rPr lang="es-CL" dirty="0" err="1"/>
              <a:t>Hualaihue</a:t>
            </a:r>
            <a:r>
              <a:rPr lang="es-CL" dirty="0"/>
              <a:t>, desde el 2017. Estos seguimientos comienzan en octubre y se extienden por 7 meses hasta mayo del siguiente año, esto es algo similar a lo que realizan los centros de captación. </a:t>
            </a:r>
          </a:p>
          <a:p>
            <a:endParaRPr lang="es-CL" dirty="0"/>
          </a:p>
          <a:p>
            <a:r>
              <a:rPr lang="es-CL" dirty="0"/>
              <a:t>Realizamos dos tipos de seguimientos, </a:t>
            </a:r>
            <a:r>
              <a:rPr lang="es-CL" b="1" dirty="0"/>
              <a:t>uno mensual</a:t>
            </a:r>
            <a:r>
              <a:rPr lang="es-CL" dirty="0"/>
              <a:t>, donde los colectores de malla </a:t>
            </a:r>
            <a:r>
              <a:rPr lang="es-CL" dirty="0" err="1"/>
              <a:t>anchovetera</a:t>
            </a:r>
            <a:r>
              <a:rPr lang="es-CL" dirty="0"/>
              <a:t> de 4 metros de largo por 13 centímetros de ancho, permanecen alrededor de 30 días en el agua, y son retirados y reemplazados al mes siguiente, esto con el objetivo de observar los pulsos de captación.  El segundo tipo de seguimiento es el </a:t>
            </a:r>
            <a:r>
              <a:rPr lang="es-CL" b="1" dirty="0"/>
              <a:t>acumulado, </a:t>
            </a:r>
            <a:r>
              <a:rPr lang="es-CL" b="0" dirty="0"/>
              <a:t> donde instalamos un set grande de colectores, que se van retirando paulatinamente del agua, por ende hay colectores que están 30, 60, 90 </a:t>
            </a:r>
            <a:r>
              <a:rPr lang="es-CL" b="0" dirty="0" err="1"/>
              <a:t>etc</a:t>
            </a:r>
            <a:r>
              <a:rPr lang="es-CL" b="0" dirty="0"/>
              <a:t>, días en el agua, esto con el objetivo de observar la evolución de la captación. </a:t>
            </a:r>
            <a:endParaRPr lang="es-CL" b="1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070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análisis que voy a mostrar se centra en la perdida real y potencial de semillas.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Estos resultados, son como mitílidos en general, pues se considero que si hay factores de </a:t>
            </a:r>
            <a:r>
              <a:rPr lang="es-CL" dirty="0" err="1"/>
              <a:t>densodependencia</a:t>
            </a:r>
            <a:r>
              <a:rPr lang="es-CL" dirty="0"/>
              <a:t> y/o ambientales que afecten el desprendimiento, son más importantes que la composición de especies.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dirty="0"/>
              <a:t>Pérdida de semillas observada: </a:t>
            </a:r>
            <a:r>
              <a:rPr lang="es-CL" sz="1200" dirty="0"/>
              <a:t>Corresponde a la resta entre la captación acumulada más alta registrada en cada seguimiento durante la temporada de captación, y la captación acumulada registrada en abril.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802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Al observar los paneles superiores, se observa que en todos los casos, al observar la captación acumulada real en el mes de abril Puntos negros, es </a:t>
            </a:r>
            <a:r>
              <a:rPr lang="es-CL" b="1" dirty="0"/>
              <a:t>menor</a:t>
            </a:r>
            <a:r>
              <a:rPr lang="es-CL" b="0" dirty="0"/>
              <a:t> a la captación acumulada potencial, puntos  grises.</a:t>
            </a:r>
          </a:p>
          <a:p>
            <a:r>
              <a:rPr lang="es-CL" b="0" dirty="0"/>
              <a:t>Incluso en el caso de Yates 2018-2019 y Yates 2020-2021 donde la cantidad de semillas asentadas mensualmente tienen la misma magnitud. </a:t>
            </a:r>
          </a:p>
          <a:p>
            <a:r>
              <a:rPr lang="es-CL" b="0" dirty="0"/>
              <a:t>Que tienen de diferente estos dos seguimientos: La diferencia entre la captación acumulada real y la potencial es mucho mayor en el 2020-2021, es decir hubo mas desprendimiento.</a:t>
            </a:r>
          </a:p>
          <a:p>
            <a:r>
              <a:rPr lang="es-CL" b="0" dirty="0"/>
              <a:t>Que otras diferencias observamos: Al observar  el asentamiento por estrato, se observa un patrón similar en ambas temporadas, donde en el estrato inferior hay un mayor asentamiento que en el estrato superior.</a:t>
            </a:r>
          </a:p>
          <a:p>
            <a:r>
              <a:rPr lang="es-CL" b="0" dirty="0"/>
              <a:t>Ahora al observar el patrón de temperaturas, se observa la temporada 2020-2021, fue mucho más cálida que la 2018-2019, es más la mayor temperatura se observó en el estrato medio, a diferencia que la 2018-2019, que fue el estrato superior.</a:t>
            </a:r>
          </a:p>
          <a:p>
            <a:r>
              <a:rPr lang="es-CL" b="0" dirty="0"/>
              <a:t>Las salinidades, también variaron más en la temporada 2020-2021 en comparación a la temporada 2018-2019  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705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En resumen, si comparamos ambas captaciones, aunque el ingreso de semillas en ambas temporadas fue similar, la captación al final del periodo fue mucho menor en el 2020-2021, siendo que en ambos periodos, los colectores estuvieron un similar números de días en el agua. </a:t>
            </a:r>
          </a:p>
          <a:p>
            <a:endParaRPr lang="es-CL" dirty="0"/>
          </a:p>
          <a:p>
            <a:r>
              <a:rPr lang="es-CL" dirty="0"/>
              <a:t>La captación observada real fue en la temporada 2018-2019. </a:t>
            </a:r>
          </a:p>
          <a:p>
            <a:r>
              <a:rPr lang="es-CL" dirty="0"/>
              <a:t>Y tenemos que la Perdida observada de semillas finalmente fue mayor la temporada 2020-2021, se perdió un 93% de las semillas. Que refleja que si se asentaron 98 mil semillas, se desprendieron 92 mil semillas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362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Este autor y sus colaboradores hicieron un </a:t>
            </a:r>
            <a:r>
              <a:rPr lang="es-CL" dirty="0" err="1"/>
              <a:t>review</a:t>
            </a:r>
            <a:r>
              <a:rPr lang="es-CL" dirty="0"/>
              <a:t> muy bueno, y listaron posibles causas de </a:t>
            </a:r>
            <a:r>
              <a:rPr lang="es-CL" dirty="0" err="1"/>
              <a:t>perdidad</a:t>
            </a:r>
            <a:r>
              <a:rPr lang="es-CL" dirty="0"/>
              <a:t>,</a:t>
            </a:r>
          </a:p>
          <a:p>
            <a:r>
              <a:rPr lang="es-CL" dirty="0"/>
              <a:t>1, </a:t>
            </a:r>
            <a:r>
              <a:rPr lang="es-CL" dirty="0" err="1"/>
              <a:t>suminitro</a:t>
            </a:r>
            <a:r>
              <a:rPr lang="es-CL" dirty="0"/>
              <a:t> de larvas, acá podemos hablar de que tan viables eras esas larvas, o más atrás, salud de los reproductores, gametogénesis, </a:t>
            </a:r>
            <a:r>
              <a:rPr lang="es-CL" dirty="0" err="1"/>
              <a:t>etc</a:t>
            </a:r>
            <a:r>
              <a:rPr lang="es-CL" dirty="0"/>
              <a:t>,</a:t>
            </a:r>
          </a:p>
          <a:p>
            <a:r>
              <a:rPr lang="es-CL" dirty="0"/>
              <a:t>2, las semillas son trasladadas en </a:t>
            </a:r>
            <a:r>
              <a:rPr lang="es-CL" dirty="0" err="1"/>
              <a:t>camion</a:t>
            </a:r>
            <a:r>
              <a:rPr lang="es-CL" dirty="0"/>
              <a:t> hasta los sitios de engorda, pasan hasta 24 o 48 horas fuera del agua, generalmente en verano, con calor, o como pasa en puerto </a:t>
            </a:r>
            <a:r>
              <a:rPr lang="es-CL" dirty="0" err="1"/>
              <a:t>montt</a:t>
            </a:r>
            <a:r>
              <a:rPr lang="es-CL" dirty="0"/>
              <a:t>, en verano y con lluvia, el agua dulce de la lluvia también podría afectar la osmosis de los tejidos de las semillas</a:t>
            </a:r>
          </a:p>
          <a:p>
            <a:r>
              <a:rPr lang="es-CL" dirty="0"/>
              <a:t>3, Durante el proceso de siembra, las semillas pasan por bandejas transportadoras, a plena luz del día, y con enmangadas e introducidas al agua, eso puede causar estrés en los individuos </a:t>
            </a:r>
          </a:p>
          <a:p>
            <a:r>
              <a:rPr lang="es-CL" dirty="0"/>
              <a:t>4,se supone que el numero ideal de semillas en engorda es de entre 600 a 800 individuos por metro, pero esto fue después de mucho ensayo y error.</a:t>
            </a:r>
          </a:p>
          <a:p>
            <a:r>
              <a:rPr lang="es-CL" dirty="0"/>
              <a:t>5, Condición de las semillas, después de </a:t>
            </a:r>
            <a:r>
              <a:rPr lang="es-CL" dirty="0" err="1"/>
              <a:t>transto</a:t>
            </a:r>
            <a:r>
              <a:rPr lang="es-CL" dirty="0"/>
              <a:t> estrés previo, puede que no estén en las condiciones optimas para su crecimiento</a:t>
            </a:r>
          </a:p>
          <a:p>
            <a:r>
              <a:rPr lang="es-CL" dirty="0"/>
              <a:t>6, todo lo anterior puede causar mortalidad en las semillas, sumado a la mortalidad natural de estas</a:t>
            </a:r>
          </a:p>
          <a:p>
            <a:r>
              <a:rPr lang="es-CL" dirty="0"/>
              <a:t>7, si el sitio es protegido, expuesto, calidad del alimento disponible, corrientes, etc.</a:t>
            </a:r>
          </a:p>
          <a:p>
            <a:r>
              <a:rPr lang="es-CL" dirty="0"/>
              <a:t>8, avances tecnológicos que permitan un mejor manejo de la semillas sembradas.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0393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2958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Acá</a:t>
            </a:r>
            <a:r>
              <a:rPr lang="es-CL" baseline="0" dirty="0"/>
              <a:t> en eje X tenemos las fechas de instalación y retiro de los colectores, además de la cantidad de días que estuvieron en el agua, y en el eje Y la cantidad de semillas por colector. </a:t>
            </a:r>
          </a:p>
          <a:p>
            <a:endParaRPr lang="es-CL" baseline="0" dirty="0"/>
          </a:p>
          <a:p>
            <a:r>
              <a:rPr lang="es-CL" baseline="0" dirty="0"/>
              <a:t>Lo primero que se observa es que en ambos sitios hubieron pulsos de captación todos los meses. En Yates tuvimos perdida de los colectores retirados en febrero y marzo.  </a:t>
            </a:r>
          </a:p>
          <a:p>
            <a:r>
              <a:rPr lang="es-CL" baseline="0" dirty="0"/>
              <a:t>Segundo, aunque hubo ingresos todos los meses en ambos sitios, estos fueron de magnitudes muy diferentes. Al ver los datos 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890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Al ver</a:t>
            </a:r>
            <a:r>
              <a:rPr lang="es-CL" baseline="0" dirty="0"/>
              <a:t> los datos en la misma escala, se puede observar que </a:t>
            </a:r>
            <a:r>
              <a:rPr lang="es-CL" dirty="0"/>
              <a:t>En Yates</a:t>
            </a:r>
            <a:r>
              <a:rPr lang="es-CL" baseline="0" dirty="0"/>
              <a:t> hubo una captación mensual 99,3% mayor que en Castro. Si bien hubieron Pulsos de Captación en Castro estos fueron muy bajos.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E86B-4417-4E6C-928F-70E772EC810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165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9F6BC-DE84-418D-926C-3E2FCE1D0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69359D-BD30-4A1D-BD9E-2F0924D88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80FA53-F1CE-4436-B056-08283AF2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78FF2B-431F-47C9-9831-0503AB0F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4AF601-74A0-4764-AEB9-E4AF473A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703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39CD7-23C5-4E37-9295-A0A3236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BC16C5-0807-4E3C-AD1E-B61B8193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D49FC-ADD2-44BB-B21B-CD85EE94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B4EDCA-6323-4C82-B7E3-719EAA1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B3BF5-6D0E-45DE-B848-8010AD4C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524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D0F346-0ACF-4520-B327-DE8BBA6F74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49FD7D-516F-4497-82CA-19194D7BF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EDFE61-B2DC-4377-AFA2-61FB5C74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1B6CE7-C674-4286-AACE-05F9C90C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45BE6C-9854-4FBC-B988-CF04F818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738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0911A-1B51-4289-9047-C73D6BEE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52666F-0980-4FE5-A4A2-41A3EBE82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A31F-C53E-412C-833C-A5BE67D5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1BCD8B-62EF-4908-BDC4-090B1A6E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2A13BC-5192-4041-9CB2-A5C975B9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330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53A70-3DE6-4641-93DF-F1B898CE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1A12C2-A619-4CFE-8CFC-96AE26618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93F99-479B-4E6E-8A2F-F1ED1654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7170F-63BC-40C6-965E-BB8DB5F8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580070-1E2D-4040-A401-DF4109C9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893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37202-CACB-4E2F-AD8F-7CA3D3F9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70EDBA-112B-4938-96BF-3E9243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4B8CAF-870E-429B-8D22-DF7A7DD87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DDA1E4-4116-4F61-945C-E799D8E9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777383-9AD4-4547-8760-C6BD3D90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B426E4-B88F-4699-AB71-377FBAD9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226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98484-3C45-470C-AA26-76B63117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E9C9F2-F479-441D-9071-32D7D10EB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CD5AC3-7377-433C-822A-0F29BCCCF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DCE7E6-FA5F-42DB-B9EF-8F34C8FA3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AF877A-4180-4A64-ABC7-540677324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B4A3918-B742-4D57-9AAC-0AC94E75A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F87F53-04C3-425E-95FE-04124B40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9C69A4-E2D6-4D07-AE0C-D565BBBB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242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A26E2-3823-4328-8623-498BD629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9D4C8D-5A73-449A-BD58-D4707334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29A15B-C77E-459E-BF0A-F8BC74E5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6762CD-CFA0-4581-B267-D036CFE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539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256552-D21B-4C24-BF1C-66D2DBD5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BDDBA1-EA6C-4950-9D28-12232942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4D6FA7-01DD-4CD7-A0F1-281C114A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853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201A4-3358-429A-A8BE-B46A327E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761749-E9BB-4A0A-A55F-557D63EE6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41E8D4-3ABD-4289-A93B-9875628A3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7113DE-3E05-45E7-A2EC-D5B384AF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F0C36D-6695-480E-8BBA-C15C8ED2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269B81-54F0-4036-A845-51393E0B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110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E41EC6-773F-4B10-91D2-A679D25F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20BC6E-F52D-42D2-BC1B-6CAF612F7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746F01-AE36-40B5-BE70-F94B52BAD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0ECB47-2038-4AD5-84DB-3B25557A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B8924-B36E-41DD-9A80-98C27B61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0313A7-FAD2-4E1C-846E-B792E957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645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3EBED3-4A32-4E34-B279-261F4208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63D330-DA02-4AB2-8758-A6DED47C8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5C215-9650-4919-AB15-87DDC9853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C2C38-A996-429E-9457-4317CB4ED927}" type="datetimeFigureOut">
              <a:rPr lang="es-CL" smtClean="0"/>
              <a:t>29-09-2022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9421B-EB9A-4CB3-8177-D890F5358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DCFF37-6485-482B-BD02-029B97E11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267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mailto:cristina.stuardo@ifop.cl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5.e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1.emf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image" Target="../media/image21.emf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26.emf"/><Relationship Id="rId9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.jpeg"/><Relationship Id="rId7" Type="http://schemas.openxmlformats.org/officeDocument/2006/relationships/image" Target="../media/image5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30.png"/><Relationship Id="rId4" Type="http://schemas.openxmlformats.org/officeDocument/2006/relationships/image" Target="../media/image2.tiff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E7C1C-F583-4735-A5E8-6E6AAC393E48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3E5DB7-FDEB-B091-E10E-8A21905AFCE9}"/>
              </a:ext>
            </a:extLst>
          </p:cNvPr>
          <p:cNvSpPr txBox="1"/>
          <p:nvPr/>
        </p:nvSpPr>
        <p:spPr>
          <a:xfrm>
            <a:off x="2385060" y="2496628"/>
            <a:ext cx="7543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Larvas como indicador de captación de semillas de mitílidos y sus desprendimientos</a:t>
            </a:r>
          </a:p>
          <a:p>
            <a:pPr algn="ctr"/>
            <a:r>
              <a:rPr lang="es-CL" sz="2800" dirty="0"/>
              <a:t>como indicador de eficiencia para la mitilicultura.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0CBAAE-0B2D-AA45-EDE8-5C87D0AB9A46}"/>
              </a:ext>
            </a:extLst>
          </p:cNvPr>
          <p:cNvSpPr txBox="1"/>
          <p:nvPr/>
        </p:nvSpPr>
        <p:spPr>
          <a:xfrm>
            <a:off x="2447405" y="4586446"/>
            <a:ext cx="74191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Cristina Stuardo, Marina Oyarzún, Macarena Herrera, Cristian Segura, David Opazo</a:t>
            </a:r>
          </a:p>
          <a:p>
            <a:pPr algn="ctr"/>
            <a:endParaRPr lang="es-CL" sz="1600" dirty="0"/>
          </a:p>
          <a:p>
            <a:pPr algn="ctr"/>
            <a:endParaRPr lang="es-CL" sz="1400" dirty="0"/>
          </a:p>
          <a:p>
            <a:pPr algn="ctr"/>
            <a:endParaRPr lang="es-CL" sz="1400" dirty="0"/>
          </a:p>
          <a:p>
            <a:pPr algn="ctr"/>
            <a:endParaRPr lang="es-CL" sz="1400" dirty="0"/>
          </a:p>
          <a:p>
            <a:pPr algn="ctr"/>
            <a:endParaRPr lang="es-CL" sz="1400" dirty="0"/>
          </a:p>
          <a:p>
            <a:pPr algn="ctr"/>
            <a:r>
              <a:rPr lang="es-CL" sz="1000" dirty="0">
                <a:hlinkClick r:id="rId3"/>
              </a:rPr>
              <a:t>cristina.stuardo@ifop.cl</a:t>
            </a:r>
            <a:r>
              <a:rPr lang="es-CL" sz="1000" dirty="0"/>
              <a:t> Departamento de Medio Ambiente. División de Acuicultura. Instituto de Fomento Pesquero. Puerto Montt.</a:t>
            </a:r>
          </a:p>
        </p:txBody>
      </p:sp>
      <p:pic>
        <p:nvPicPr>
          <p:cNvPr id="5" name="14 Imagen" descr="Chorito 16 (2).tif">
            <a:extLst>
              <a:ext uri="{FF2B5EF4-FFF2-40B4-BE49-F238E27FC236}">
                <a16:creationId xmlns:a16="http://schemas.microsoft.com/office/drawing/2014/main" id="{0684F5BD-BEC2-5D79-0E14-93A0DF510A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6599" t="14730" r="23313" b="32362"/>
          <a:stretch/>
        </p:blipFill>
        <p:spPr>
          <a:xfrm>
            <a:off x="1178332" y="1118991"/>
            <a:ext cx="718279" cy="66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16 Imagen" descr="Choro zapato 18.tif">
            <a:extLst>
              <a:ext uri="{FF2B5EF4-FFF2-40B4-BE49-F238E27FC236}">
                <a16:creationId xmlns:a16="http://schemas.microsoft.com/office/drawing/2014/main" id="{7B35457B-BFEA-CAA0-31B8-86D32B1082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7881" t="19688" r="45047" b="59065"/>
          <a:stretch/>
        </p:blipFill>
        <p:spPr>
          <a:xfrm>
            <a:off x="5016703" y="1148089"/>
            <a:ext cx="648657" cy="605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maira.jara\Pictures\semillas\Cholga 22.tif">
            <a:extLst>
              <a:ext uri="{FF2B5EF4-FFF2-40B4-BE49-F238E27FC236}">
                <a16:creationId xmlns:a16="http://schemas.microsoft.com/office/drawing/2014/main" id="{A09C4485-B672-05BF-5470-EBE437BE0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9844" t="25000" r="40937" b="51239"/>
          <a:stretch/>
        </p:blipFill>
        <p:spPr bwMode="auto">
          <a:xfrm>
            <a:off x="3106960" y="1126582"/>
            <a:ext cx="699394" cy="64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22 Imagen" descr="Cholga 3b(2).tif">
            <a:extLst>
              <a:ext uri="{FF2B5EF4-FFF2-40B4-BE49-F238E27FC236}">
                <a16:creationId xmlns:a16="http://schemas.microsoft.com/office/drawing/2014/main" id="{1EC73C01-97F8-A247-A59D-7C5EE2AAB5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8611" t="16667" r="18056" b="44791"/>
          <a:stretch>
            <a:fillRect/>
          </a:stretch>
        </p:blipFill>
        <p:spPr>
          <a:xfrm>
            <a:off x="8610717" y="1044239"/>
            <a:ext cx="527495" cy="81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24 Imagen" descr="Chorito 1.tif">
            <a:extLst>
              <a:ext uri="{FF2B5EF4-FFF2-40B4-BE49-F238E27FC236}">
                <a16:creationId xmlns:a16="http://schemas.microsoft.com/office/drawing/2014/main" id="{4142D6CE-4A00-870B-8AA3-41E9DEE4A41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35938" t="8333" r="40625" b="40625"/>
          <a:stretch>
            <a:fillRect/>
          </a:stretch>
        </p:blipFill>
        <p:spPr>
          <a:xfrm>
            <a:off x="6875709" y="1022378"/>
            <a:ext cx="524659" cy="85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26 Imagen" descr="Choro zapato 1.tif">
            <a:extLst>
              <a:ext uri="{FF2B5EF4-FFF2-40B4-BE49-F238E27FC236}">
                <a16:creationId xmlns:a16="http://schemas.microsoft.com/office/drawing/2014/main" id="{57A0D86B-B263-2014-A2E1-C22E66EEC3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21094" t="11458" r="50000" b="38541"/>
          <a:stretch>
            <a:fillRect/>
          </a:stretch>
        </p:blipFill>
        <p:spPr>
          <a:xfrm>
            <a:off x="10348561" y="1044591"/>
            <a:ext cx="626311" cy="81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45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9BA0C5A-FEE6-5D09-8E0F-279E99307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584214"/>
              </p:ext>
            </p:extLst>
          </p:nvPr>
        </p:nvGraphicFramePr>
        <p:xfrm>
          <a:off x="5667525" y="3804079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49ACC8C-C2FF-6493-06E8-1EE7DDB05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304236"/>
              </p:ext>
            </p:extLst>
          </p:nvPr>
        </p:nvGraphicFramePr>
        <p:xfrm>
          <a:off x="517036" y="3787751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2D96210F-085C-3FCB-31F4-2E4EE48D1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081533"/>
              </p:ext>
            </p:extLst>
          </p:nvPr>
        </p:nvGraphicFramePr>
        <p:xfrm>
          <a:off x="1086921" y="1669445"/>
          <a:ext cx="45481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3" imgW="4547880" imgH="2344320" progId="SigmaPlotGraphicObject.10">
                  <p:embed/>
                </p:oleObj>
              </mc:Choice>
              <mc:Fallback>
                <p:oleObj name="SPW 11.0 Graph" r:id="rId3" imgW="4547880" imgH="2344320" progId="SigmaPlotGraphicObject.10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E8422921-026F-2CF4-FDEF-688B5F68F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6921" y="1669445"/>
                        <a:ext cx="45481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DF5DEE31-FBAF-A3A1-ECBA-E51654C06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538101"/>
              </p:ext>
            </p:extLst>
          </p:nvPr>
        </p:nvGraphicFramePr>
        <p:xfrm>
          <a:off x="6100271" y="1617488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5" imgW="4687560" imgH="2344320" progId="SigmaPlotGraphicObject.10">
                  <p:embed/>
                </p:oleObj>
              </mc:Choice>
              <mc:Fallback>
                <p:oleObj name="SPW 11.0 Graph" r:id="rId5" imgW="4687560" imgH="2344320" progId="SigmaPlotGraphicObject.10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6F76E377-4DA9-F827-5F43-3345CC27F5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0271" y="1617488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E58BF65B-86A7-2BE5-FFC5-7AF14BC49A99}"/>
              </a:ext>
            </a:extLst>
          </p:cNvPr>
          <p:cNvSpPr txBox="1"/>
          <p:nvPr/>
        </p:nvSpPr>
        <p:spPr>
          <a:xfrm>
            <a:off x="9920069" y="351168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A69EF7-063B-99B0-2D37-706606B895DE}"/>
              </a:ext>
            </a:extLst>
          </p:cNvPr>
          <p:cNvSpPr txBox="1"/>
          <p:nvPr/>
        </p:nvSpPr>
        <p:spPr>
          <a:xfrm>
            <a:off x="1801201" y="179816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Estero Castro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4335A2-A3BE-B4F5-D9BC-30C038AA05F0}"/>
              </a:ext>
            </a:extLst>
          </p:cNvPr>
          <p:cNvSpPr txBox="1"/>
          <p:nvPr/>
        </p:nvSpPr>
        <p:spPr>
          <a:xfrm>
            <a:off x="6898165" y="1768932"/>
            <a:ext cx="60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Yates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9236BF-AC83-B9B3-BE7B-848F955880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146" t="86038" r="2019" b="7421"/>
          <a:stretch/>
        </p:blipFill>
        <p:spPr>
          <a:xfrm>
            <a:off x="1255476" y="5223084"/>
            <a:ext cx="1061049" cy="44857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0FEF823-EBBF-C235-555A-84E4A70D263E}"/>
              </a:ext>
            </a:extLst>
          </p:cNvPr>
          <p:cNvSpPr txBox="1"/>
          <p:nvPr/>
        </p:nvSpPr>
        <p:spPr>
          <a:xfrm>
            <a:off x="8822792" y="233789"/>
            <a:ext cx="32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acumulada 2021-2022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19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FD1F752-5CBE-BA08-D216-358E19B31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835150"/>
              </p:ext>
            </p:extLst>
          </p:nvPr>
        </p:nvGraphicFramePr>
        <p:xfrm>
          <a:off x="946071" y="1666906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3" imgW="4687560" imgH="2344320" progId="SigmaPlotGraphicObject.10">
                  <p:embed/>
                </p:oleObj>
              </mc:Choice>
              <mc:Fallback>
                <p:oleObj name="SPW 11.0 Graph" r:id="rId3" imgW="4687560" imgH="23443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6071" y="1666906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9BA0C5A-FEE6-5D09-8E0F-279E9930729F}"/>
              </a:ext>
            </a:extLst>
          </p:cNvPr>
          <p:cNvGraphicFramePr>
            <a:graphicFrameLocks noGrp="1"/>
          </p:cNvGraphicFramePr>
          <p:nvPr/>
        </p:nvGraphicFramePr>
        <p:xfrm>
          <a:off x="5667525" y="3804079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49ACC8C-C2FF-6493-06E8-1EE7DDB05BE8}"/>
              </a:ext>
            </a:extLst>
          </p:cNvPr>
          <p:cNvGraphicFramePr>
            <a:graphicFrameLocks noGrp="1"/>
          </p:cNvGraphicFramePr>
          <p:nvPr/>
        </p:nvGraphicFramePr>
        <p:xfrm>
          <a:off x="517036" y="3787751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DF5DEE31-FBAF-A3A1-ECBA-E51654C06F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0271" y="1617488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5" imgW="4687560" imgH="2344320" progId="SigmaPlotGraphicObject.10">
                  <p:embed/>
                </p:oleObj>
              </mc:Choice>
              <mc:Fallback>
                <p:oleObj name="SPW 11.0 Graph" r:id="rId5" imgW="4687560" imgH="2344320" progId="SigmaPlotGraphicObject.10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DF5DEE31-FBAF-A3A1-ECBA-E51654C06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0271" y="1617488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E58BF65B-86A7-2BE5-FFC5-7AF14BC49A99}"/>
              </a:ext>
            </a:extLst>
          </p:cNvPr>
          <p:cNvSpPr txBox="1"/>
          <p:nvPr/>
        </p:nvSpPr>
        <p:spPr>
          <a:xfrm>
            <a:off x="9920069" y="351168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A69EF7-063B-99B0-2D37-706606B895DE}"/>
              </a:ext>
            </a:extLst>
          </p:cNvPr>
          <p:cNvSpPr txBox="1"/>
          <p:nvPr/>
        </p:nvSpPr>
        <p:spPr>
          <a:xfrm>
            <a:off x="1801201" y="179816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Estero Castro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4335A2-A3BE-B4F5-D9BC-30C038AA05F0}"/>
              </a:ext>
            </a:extLst>
          </p:cNvPr>
          <p:cNvSpPr txBox="1"/>
          <p:nvPr/>
        </p:nvSpPr>
        <p:spPr>
          <a:xfrm>
            <a:off x="6898165" y="1768932"/>
            <a:ext cx="60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Yates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9236BF-AC83-B9B3-BE7B-848F955880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146" t="86038" r="2019" b="7421"/>
          <a:stretch/>
        </p:blipFill>
        <p:spPr>
          <a:xfrm>
            <a:off x="1255476" y="5223084"/>
            <a:ext cx="1061049" cy="44857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0FEF823-EBBF-C235-555A-84E4A70D263E}"/>
              </a:ext>
            </a:extLst>
          </p:cNvPr>
          <p:cNvSpPr txBox="1"/>
          <p:nvPr/>
        </p:nvSpPr>
        <p:spPr>
          <a:xfrm>
            <a:off x="8822792" y="233789"/>
            <a:ext cx="32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acumulada 2021-2022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13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2D96210F-085C-3FCB-31F4-2E4EE48D1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639727"/>
              </p:ext>
            </p:extLst>
          </p:nvPr>
        </p:nvGraphicFramePr>
        <p:xfrm>
          <a:off x="1070592" y="787691"/>
          <a:ext cx="45481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3" imgW="4547880" imgH="2344320" progId="SigmaPlotGraphicObject.10">
                  <p:embed/>
                </p:oleObj>
              </mc:Choice>
              <mc:Fallback>
                <p:oleObj name="SPW 11.0 Graph" r:id="rId3" imgW="4547880" imgH="23443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0592" y="787691"/>
                        <a:ext cx="45481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9BA0C5A-FEE6-5D09-8E0F-279E99307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135143"/>
              </p:ext>
            </p:extLst>
          </p:nvPr>
        </p:nvGraphicFramePr>
        <p:xfrm>
          <a:off x="5571990" y="2916975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49ACC8C-C2FF-6493-06E8-1EE7DDB05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468441"/>
              </p:ext>
            </p:extLst>
          </p:nvPr>
        </p:nvGraphicFramePr>
        <p:xfrm>
          <a:off x="517037" y="2900647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DF5DEE31-FBAF-A3A1-ECBA-E51654C06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699418"/>
              </p:ext>
            </p:extLst>
          </p:nvPr>
        </p:nvGraphicFramePr>
        <p:xfrm>
          <a:off x="6004736" y="730384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5" imgW="4687560" imgH="2344320" progId="SigmaPlotGraphicObject.10">
                  <p:embed/>
                </p:oleObj>
              </mc:Choice>
              <mc:Fallback>
                <p:oleObj name="SPW 11.0 Graph" r:id="rId5" imgW="4687560" imgH="2344320" progId="SigmaPlotGraphicObject.10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DF5DEE31-FBAF-A3A1-ECBA-E51654C06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4736" y="730384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E58BF65B-86A7-2BE5-FFC5-7AF14BC49A99}"/>
              </a:ext>
            </a:extLst>
          </p:cNvPr>
          <p:cNvSpPr txBox="1"/>
          <p:nvPr/>
        </p:nvSpPr>
        <p:spPr>
          <a:xfrm>
            <a:off x="9824534" y="2624584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A69EF7-063B-99B0-2D37-706606B895DE}"/>
              </a:ext>
            </a:extLst>
          </p:cNvPr>
          <p:cNvSpPr txBox="1"/>
          <p:nvPr/>
        </p:nvSpPr>
        <p:spPr>
          <a:xfrm>
            <a:off x="1801202" y="91105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Estero Castro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4335A2-A3BE-B4F5-D9BC-30C038AA05F0}"/>
              </a:ext>
            </a:extLst>
          </p:cNvPr>
          <p:cNvSpPr txBox="1"/>
          <p:nvPr/>
        </p:nvSpPr>
        <p:spPr>
          <a:xfrm>
            <a:off x="6802630" y="881828"/>
            <a:ext cx="60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Yates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9236BF-AC83-B9B3-BE7B-848F955880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146" t="86038" r="2019" b="7421"/>
          <a:stretch/>
        </p:blipFill>
        <p:spPr>
          <a:xfrm>
            <a:off x="10692622" y="1001232"/>
            <a:ext cx="1061049" cy="44857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0FEF823-EBBF-C235-555A-84E4A70D263E}"/>
              </a:ext>
            </a:extLst>
          </p:cNvPr>
          <p:cNvSpPr txBox="1"/>
          <p:nvPr/>
        </p:nvSpPr>
        <p:spPr>
          <a:xfrm>
            <a:off x="7859405" y="233789"/>
            <a:ext cx="431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acumulada 2021-2022 y Larvas D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B4DB70F-DCB5-6331-DDE9-D01EF41B3B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351176"/>
              </p:ext>
            </p:extLst>
          </p:nvPr>
        </p:nvGraphicFramePr>
        <p:xfrm>
          <a:off x="5856522" y="3752884"/>
          <a:ext cx="6069013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8" imgW="6068520" imgH="2708640" progId="SigmaPlotGraphicObject.10">
                  <p:embed/>
                </p:oleObj>
              </mc:Choice>
              <mc:Fallback>
                <p:oleObj name="SPW 11.0 Graph" r:id="rId8" imgW="6068520" imgH="27086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56522" y="3752884"/>
                        <a:ext cx="6069013" cy="270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E33D5C19-592B-6DA6-3305-CD9F5D8A5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988026"/>
              </p:ext>
            </p:extLst>
          </p:nvPr>
        </p:nvGraphicFramePr>
        <p:xfrm>
          <a:off x="747091" y="3764343"/>
          <a:ext cx="5102225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10" imgW="5101920" imgH="2629440" progId="SigmaPlotGraphicObject.10">
                  <p:embed/>
                </p:oleObj>
              </mc:Choice>
              <mc:Fallback>
                <p:oleObj name="SPW 11.0 Graph" r:id="rId10" imgW="5101920" imgH="26294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7091" y="3764343"/>
                        <a:ext cx="5102225" cy="262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57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D808288-8A3F-A6BE-446F-3D859EAF8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315624"/>
              </p:ext>
            </p:extLst>
          </p:nvPr>
        </p:nvGraphicFramePr>
        <p:xfrm>
          <a:off x="5836272" y="3749150"/>
          <a:ext cx="6418263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3" imgW="6418800" imgH="2666160" progId="SigmaPlotGraphicObject.10">
                  <p:embed/>
                </p:oleObj>
              </mc:Choice>
              <mc:Fallback>
                <p:oleObj name="SPW 11.0 Graph" r:id="rId3" imgW="6418800" imgH="2666160" progId="SigmaPlotGraphicObject.10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E82A054E-B645-312B-731A-6293F0E162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36272" y="3749150"/>
                        <a:ext cx="6418263" cy="2665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B40A1C3-42EA-8497-073E-F2596A153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167223"/>
              </p:ext>
            </p:extLst>
          </p:nvPr>
        </p:nvGraphicFramePr>
        <p:xfrm>
          <a:off x="747090" y="3764345"/>
          <a:ext cx="5102225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5" imgW="5101920" imgH="2629440" progId="SigmaPlotGraphicObject.10">
                  <p:embed/>
                </p:oleObj>
              </mc:Choice>
              <mc:Fallback>
                <p:oleObj name="SPW 11.0 Graph" r:id="rId5" imgW="5101920" imgH="26294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090" y="3764345"/>
                        <a:ext cx="5102225" cy="262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9BA0C5A-FEE6-5D09-8E0F-279E9930729F}"/>
              </a:ext>
            </a:extLst>
          </p:cNvPr>
          <p:cNvGraphicFramePr>
            <a:graphicFrameLocks noGrp="1"/>
          </p:cNvGraphicFramePr>
          <p:nvPr/>
        </p:nvGraphicFramePr>
        <p:xfrm>
          <a:off x="5571990" y="2916975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49ACC8C-C2FF-6493-06E8-1EE7DDB05BE8}"/>
              </a:ext>
            </a:extLst>
          </p:cNvPr>
          <p:cNvGraphicFramePr>
            <a:graphicFrameLocks noGrp="1"/>
          </p:cNvGraphicFramePr>
          <p:nvPr/>
        </p:nvGraphicFramePr>
        <p:xfrm>
          <a:off x="517037" y="2900647"/>
          <a:ext cx="48675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1979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DF5DEE31-FBAF-A3A1-ECBA-E51654C06F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4736" y="730384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7" imgW="4687560" imgH="2344320" progId="SigmaPlotGraphicObject.10">
                  <p:embed/>
                </p:oleObj>
              </mc:Choice>
              <mc:Fallback>
                <p:oleObj name="SPW 11.0 Graph" r:id="rId7" imgW="4687560" imgH="2344320" progId="SigmaPlotGraphicObject.10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DF5DEE31-FBAF-A3A1-ECBA-E51654C06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4736" y="730384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E58BF65B-86A7-2BE5-FFC5-7AF14BC49A99}"/>
              </a:ext>
            </a:extLst>
          </p:cNvPr>
          <p:cNvSpPr txBox="1"/>
          <p:nvPr/>
        </p:nvSpPr>
        <p:spPr>
          <a:xfrm>
            <a:off x="9824534" y="2624584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4335A2-A3BE-B4F5-D9BC-30C038AA05F0}"/>
              </a:ext>
            </a:extLst>
          </p:cNvPr>
          <p:cNvSpPr txBox="1"/>
          <p:nvPr/>
        </p:nvSpPr>
        <p:spPr>
          <a:xfrm>
            <a:off x="6802630" y="881828"/>
            <a:ext cx="60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Yates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9236BF-AC83-B9B3-BE7B-848F955880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146" t="86038" r="2019" b="7421"/>
          <a:stretch/>
        </p:blipFill>
        <p:spPr>
          <a:xfrm>
            <a:off x="10692622" y="1001232"/>
            <a:ext cx="1061049" cy="44857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0FEF823-EBBF-C235-555A-84E4A70D263E}"/>
              </a:ext>
            </a:extLst>
          </p:cNvPr>
          <p:cNvSpPr txBox="1"/>
          <p:nvPr/>
        </p:nvSpPr>
        <p:spPr>
          <a:xfrm>
            <a:off x="5823569" y="233789"/>
            <a:ext cx="635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acumulada 2021-2022, Larvas D y Larvas Competentes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2D96210F-085C-3FCB-31F4-2E4EE48D1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443544"/>
              </p:ext>
            </p:extLst>
          </p:nvPr>
        </p:nvGraphicFramePr>
        <p:xfrm>
          <a:off x="1070592" y="787691"/>
          <a:ext cx="45481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10" imgW="4547880" imgH="2344320" progId="SigmaPlotGraphicObject.10">
                  <p:embed/>
                </p:oleObj>
              </mc:Choice>
              <mc:Fallback>
                <p:oleObj name="SPW 11.0 Graph" r:id="rId10" imgW="4547880" imgH="23443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0592" y="787691"/>
                        <a:ext cx="45481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C0A69EF7-063B-99B0-2D37-706606B895DE}"/>
              </a:ext>
            </a:extLst>
          </p:cNvPr>
          <p:cNvSpPr txBox="1"/>
          <p:nvPr/>
        </p:nvSpPr>
        <p:spPr>
          <a:xfrm>
            <a:off x="1801202" y="91105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Estero Castro</a:t>
            </a:r>
          </a:p>
        </p:txBody>
      </p:sp>
    </p:spTree>
    <p:extLst>
      <p:ext uri="{BB962C8B-B14F-4D97-AF65-F5344CB8AC3E}">
        <p14:creationId xmlns:p14="http://schemas.microsoft.com/office/powerpoint/2010/main" val="258013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E7C1C-F583-4735-A5E8-6E6AAC393E48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F01D27-8AE1-32B4-B3DB-FDE2517DD96A}"/>
              </a:ext>
            </a:extLst>
          </p:cNvPr>
          <p:cNvSpPr txBox="1"/>
          <p:nvPr/>
        </p:nvSpPr>
        <p:spPr>
          <a:xfrm>
            <a:off x="2304587" y="1189608"/>
            <a:ext cx="7705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Factores que causan perdida de semillas de mitílidos: South et al. 2021</a:t>
            </a:r>
          </a:p>
          <a:p>
            <a:endParaRPr lang="es-MX" dirty="0"/>
          </a:p>
          <a:p>
            <a:pPr marL="342900" indent="-342900">
              <a:buAutoNum type="arabicPeriod"/>
            </a:pPr>
            <a:r>
              <a:rPr lang="es-MX" dirty="0"/>
              <a:t>Suministro y fuente de larvas/semillas</a:t>
            </a:r>
          </a:p>
          <a:p>
            <a:pPr marL="342900" indent="-342900">
              <a:buAutoNum type="arabicPeriod"/>
            </a:pPr>
            <a:r>
              <a:rPr lang="es-MX" dirty="0"/>
              <a:t>Traslado de semillas a zonas de engorda</a:t>
            </a:r>
          </a:p>
          <a:p>
            <a:pPr marL="342900" indent="-342900">
              <a:buAutoNum type="arabicPeriod"/>
            </a:pPr>
            <a:r>
              <a:rPr lang="es-MX" dirty="0"/>
              <a:t>Proceso de siembra de semillas</a:t>
            </a:r>
          </a:p>
          <a:p>
            <a:pPr marL="342900" indent="-342900">
              <a:buAutoNum type="arabicPeriod"/>
            </a:pPr>
            <a:r>
              <a:rPr lang="es-MX" dirty="0"/>
              <a:t>Densidad de semillas</a:t>
            </a:r>
          </a:p>
          <a:p>
            <a:pPr marL="342900" indent="-342900">
              <a:buAutoNum type="arabicPeriod"/>
            </a:pPr>
            <a:r>
              <a:rPr lang="es-MX" dirty="0"/>
              <a:t>Condición de semillas</a:t>
            </a:r>
          </a:p>
          <a:p>
            <a:pPr marL="342900" indent="-342900">
              <a:buAutoNum type="arabicPeriod"/>
            </a:pPr>
            <a:r>
              <a:rPr lang="es-CL" dirty="0"/>
              <a:t>Mortalidad de semillas de mitílidos </a:t>
            </a:r>
          </a:p>
          <a:p>
            <a:pPr marL="342900" indent="-342900">
              <a:buAutoNum type="arabicPeriod"/>
            </a:pPr>
            <a:r>
              <a:rPr lang="es-CL" dirty="0"/>
              <a:t>Características del sitio</a:t>
            </a:r>
          </a:p>
          <a:p>
            <a:pPr marL="342900" indent="-342900">
              <a:buAutoNum type="arabicPeriod"/>
            </a:pPr>
            <a:r>
              <a:rPr lang="es-CL" dirty="0"/>
              <a:t>Avances </a:t>
            </a:r>
            <a:r>
              <a:rPr lang="es-CL" dirty="0" err="1"/>
              <a:t>tecnologicos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295F8E-FA2E-E791-4468-3EE91D5F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0" y="4268751"/>
            <a:ext cx="5550763" cy="181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C16515-0CB8-66D0-8967-030BD2970220}"/>
              </a:ext>
            </a:extLst>
          </p:cNvPr>
          <p:cNvSpPr txBox="1"/>
          <p:nvPr/>
        </p:nvSpPr>
        <p:spPr>
          <a:xfrm>
            <a:off x="6889632" y="233789"/>
            <a:ext cx="524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pérdida de semilla de mitílidos en la acuicultura… 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04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010C8C-5877-427A-9B15-C93360C01C8E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7FC6646-2C3E-D009-F6C4-361998CA6514}"/>
              </a:ext>
            </a:extLst>
          </p:cNvPr>
          <p:cNvSpPr txBox="1">
            <a:spLocks/>
          </p:cNvSpPr>
          <p:nvPr/>
        </p:nvSpPr>
        <p:spPr>
          <a:xfrm>
            <a:off x="491568" y="1274079"/>
            <a:ext cx="5338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dirty="0"/>
              <a:t>Gracias por su atención!!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A08308-84A9-0BC8-ADD1-AABC4852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56" y="2509732"/>
            <a:ext cx="4448555" cy="296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2BD1F6-9804-1B76-E80C-0CC511704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86" y="3671612"/>
            <a:ext cx="2705736" cy="1803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14 Imagen" descr="Chorito 16 (2).tif">
            <a:extLst>
              <a:ext uri="{FF2B5EF4-FFF2-40B4-BE49-F238E27FC236}">
                <a16:creationId xmlns:a16="http://schemas.microsoft.com/office/drawing/2014/main" id="{679BA644-953E-13F6-0B87-7DB4D8746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6599" t="14730" r="23313" b="32362"/>
          <a:stretch/>
        </p:blipFill>
        <p:spPr>
          <a:xfrm>
            <a:off x="1315679" y="5738788"/>
            <a:ext cx="718279" cy="66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16 Imagen" descr="Choro zapato 18.tif">
            <a:extLst>
              <a:ext uri="{FF2B5EF4-FFF2-40B4-BE49-F238E27FC236}">
                <a16:creationId xmlns:a16="http://schemas.microsoft.com/office/drawing/2014/main" id="{A77F7D2A-F8DB-49C9-2D2E-393B47B40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7881" t="19688" r="45047" b="59065"/>
          <a:stretch/>
        </p:blipFill>
        <p:spPr>
          <a:xfrm>
            <a:off x="5111354" y="5767886"/>
            <a:ext cx="648657" cy="605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maira.jara\Pictures\semillas\Cholga 22.tif">
            <a:extLst>
              <a:ext uri="{FF2B5EF4-FFF2-40B4-BE49-F238E27FC236}">
                <a16:creationId xmlns:a16="http://schemas.microsoft.com/office/drawing/2014/main" id="{591D4D44-6B5C-C419-A85B-F281C974A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9844" t="25000" r="40937" b="51239"/>
          <a:stretch/>
        </p:blipFill>
        <p:spPr bwMode="auto">
          <a:xfrm>
            <a:off x="3222959" y="5746379"/>
            <a:ext cx="699394" cy="64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22 Imagen" descr="Cholga 3b(2).tif">
            <a:extLst>
              <a:ext uri="{FF2B5EF4-FFF2-40B4-BE49-F238E27FC236}">
                <a16:creationId xmlns:a16="http://schemas.microsoft.com/office/drawing/2014/main" id="{0E8BE69E-9B0D-7314-51B1-BD8AE96F3FE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8611" t="16667" r="18056" b="44791"/>
          <a:stretch>
            <a:fillRect/>
          </a:stretch>
        </p:blipFill>
        <p:spPr>
          <a:xfrm>
            <a:off x="8662672" y="5664036"/>
            <a:ext cx="527495" cy="81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24 Imagen" descr="Chorito 1.tif">
            <a:extLst>
              <a:ext uri="{FF2B5EF4-FFF2-40B4-BE49-F238E27FC236}">
                <a16:creationId xmlns:a16="http://schemas.microsoft.com/office/drawing/2014/main" id="{77C84759-F06F-8753-D9F5-2D768B97353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35938" t="8333" r="40625" b="40625"/>
          <a:stretch>
            <a:fillRect/>
          </a:stretch>
        </p:blipFill>
        <p:spPr>
          <a:xfrm>
            <a:off x="6949012" y="5642175"/>
            <a:ext cx="524659" cy="85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26 Imagen" descr="Choro zapato 1.tif">
            <a:extLst>
              <a:ext uri="{FF2B5EF4-FFF2-40B4-BE49-F238E27FC236}">
                <a16:creationId xmlns:a16="http://schemas.microsoft.com/office/drawing/2014/main" id="{ACC5CF51-9645-F57A-EBF2-4598113044E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21094" t="11458" r="50000" b="38541"/>
          <a:stretch>
            <a:fillRect/>
          </a:stretch>
        </p:blipFill>
        <p:spPr>
          <a:xfrm>
            <a:off x="10379168" y="5664388"/>
            <a:ext cx="626311" cy="81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044D77C-ADFB-921F-ECFD-5E96AEA8B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1" b="6416"/>
          <a:stretch/>
        </p:blipFill>
        <p:spPr bwMode="auto">
          <a:xfrm>
            <a:off x="6884675" y="1092773"/>
            <a:ext cx="3552144" cy="25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40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23A490-EFF9-444F-AF46-C231DF3CC765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92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E7C1C-F583-4735-A5E8-6E6AAC393E48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A2FAAC-B35A-30D6-7C70-4592FEB5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" y="1581543"/>
            <a:ext cx="12192000" cy="15415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BD56F76-F26C-C98A-089B-8D9DC467C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0" t="50000" r="11923" b="22318"/>
          <a:stretch/>
        </p:blipFill>
        <p:spPr>
          <a:xfrm>
            <a:off x="40944" y="3527946"/>
            <a:ext cx="12168326" cy="125218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524FEF-09CB-D228-DC9A-842669D27789}"/>
              </a:ext>
            </a:extLst>
          </p:cNvPr>
          <p:cNvSpPr txBox="1"/>
          <p:nvPr/>
        </p:nvSpPr>
        <p:spPr>
          <a:xfrm>
            <a:off x="291930" y="171802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>
                <a:latin typeface="Arial" panose="020B0604020202020204" pitchFamily="34" charset="0"/>
                <a:cs typeface="Arial" panose="020B0604020202020204" pitchFamily="34" charset="0"/>
              </a:rPr>
              <a:t>Castro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E5EBFA-C0B9-D4D5-A0BE-5021D70EE44E}"/>
              </a:ext>
            </a:extLst>
          </p:cNvPr>
          <p:cNvSpPr txBox="1"/>
          <p:nvPr/>
        </p:nvSpPr>
        <p:spPr>
          <a:xfrm>
            <a:off x="291930" y="3374409"/>
            <a:ext cx="629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>
                <a:latin typeface="Arial" panose="020B0604020202020204" pitchFamily="34" charset="0"/>
                <a:cs typeface="Arial" panose="020B0604020202020204" pitchFamily="34" charset="0"/>
              </a:rPr>
              <a:t>Yates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9A6095-18CC-C0B2-E756-60451413DDB6}"/>
              </a:ext>
            </a:extLst>
          </p:cNvPr>
          <p:cNvSpPr txBox="1"/>
          <p:nvPr/>
        </p:nvSpPr>
        <p:spPr>
          <a:xfrm>
            <a:off x="5413397" y="170112"/>
            <a:ext cx="66464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Histograma de frecuencia tamaños semillas seguimiento acumulado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91DB6C-26EA-B2F5-86E0-DB5276487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196"/>
          <a:stretch/>
        </p:blipFill>
        <p:spPr>
          <a:xfrm>
            <a:off x="10787149" y="4933666"/>
            <a:ext cx="1124375" cy="15000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58BF65B-86A7-2BE5-FFC5-7AF14BC49A99}"/>
              </a:ext>
            </a:extLst>
          </p:cNvPr>
          <p:cNvSpPr txBox="1"/>
          <p:nvPr/>
        </p:nvSpPr>
        <p:spPr>
          <a:xfrm>
            <a:off x="11294112" y="4241114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</p:spTree>
    <p:extLst>
      <p:ext uri="{BB962C8B-B14F-4D97-AF65-F5344CB8AC3E}">
        <p14:creationId xmlns:p14="http://schemas.microsoft.com/office/powerpoint/2010/main" val="102377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5EDD180-DE2D-8E09-0638-24723FAB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61" y="1463191"/>
            <a:ext cx="24479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AC13D8D5-3737-AD24-9D1C-3D736983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86" y="1463191"/>
            <a:ext cx="6727825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084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23A490-EFF9-444F-AF46-C231DF3CC765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5081EA-F2D7-B5EB-7FB1-046A4BB56801}"/>
              </a:ext>
            </a:extLst>
          </p:cNvPr>
          <p:cNvSpPr txBox="1"/>
          <p:nvPr/>
        </p:nvSpPr>
        <p:spPr>
          <a:xfrm>
            <a:off x="10046781" y="147167"/>
            <a:ext cx="209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lo hacemos??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D8821BF-D947-9D5A-BC28-61DF7643BD82}"/>
              </a:ext>
            </a:extLst>
          </p:cNvPr>
          <p:cNvGrpSpPr/>
          <p:nvPr/>
        </p:nvGrpSpPr>
        <p:grpSpPr>
          <a:xfrm>
            <a:off x="1755195" y="1073259"/>
            <a:ext cx="3097353" cy="3403945"/>
            <a:chOff x="3641701" y="663422"/>
            <a:chExt cx="4908598" cy="553115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7903809-1203-CE37-2AD8-D1F72B6A3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5" r="3092" b="5039"/>
            <a:stretch/>
          </p:blipFill>
          <p:spPr>
            <a:xfrm>
              <a:off x="3641701" y="663422"/>
              <a:ext cx="4908598" cy="5531156"/>
            </a:xfrm>
            <a:prstGeom prst="rect">
              <a:avLst/>
            </a:prstGeom>
          </p:spPr>
        </p:pic>
        <p:sp>
          <p:nvSpPr>
            <p:cNvPr id="6" name="Forma libre: forma 10">
              <a:extLst>
                <a:ext uri="{FF2B5EF4-FFF2-40B4-BE49-F238E27FC236}">
                  <a16:creationId xmlns:a16="http://schemas.microsoft.com/office/drawing/2014/main" id="{52BCB113-E62A-5090-7EF4-4AC0C06E4A6B}"/>
                </a:ext>
              </a:extLst>
            </p:cNvPr>
            <p:cNvSpPr/>
            <p:nvPr/>
          </p:nvSpPr>
          <p:spPr>
            <a:xfrm>
              <a:off x="7367985" y="1105407"/>
              <a:ext cx="721518" cy="983456"/>
            </a:xfrm>
            <a:custGeom>
              <a:avLst/>
              <a:gdLst>
                <a:gd name="connsiteX0" fmla="*/ 7143 w 721518"/>
                <a:gd name="connsiteY0" fmla="*/ 826293 h 983456"/>
                <a:gd name="connsiteX1" fmla="*/ 33337 w 721518"/>
                <a:gd name="connsiteY1" fmla="*/ 759618 h 983456"/>
                <a:gd name="connsiteX2" fmla="*/ 123825 w 721518"/>
                <a:gd name="connsiteY2" fmla="*/ 754856 h 983456"/>
                <a:gd name="connsiteX3" fmla="*/ 226218 w 721518"/>
                <a:gd name="connsiteY3" fmla="*/ 731043 h 983456"/>
                <a:gd name="connsiteX4" fmla="*/ 302418 w 721518"/>
                <a:gd name="connsiteY4" fmla="*/ 707231 h 983456"/>
                <a:gd name="connsiteX5" fmla="*/ 354806 w 721518"/>
                <a:gd name="connsiteY5" fmla="*/ 676275 h 983456"/>
                <a:gd name="connsiteX6" fmla="*/ 390525 w 721518"/>
                <a:gd name="connsiteY6" fmla="*/ 609600 h 983456"/>
                <a:gd name="connsiteX7" fmla="*/ 421481 w 721518"/>
                <a:gd name="connsiteY7" fmla="*/ 547687 h 983456"/>
                <a:gd name="connsiteX8" fmla="*/ 457200 w 721518"/>
                <a:gd name="connsiteY8" fmla="*/ 483393 h 983456"/>
                <a:gd name="connsiteX9" fmla="*/ 485775 w 721518"/>
                <a:gd name="connsiteY9" fmla="*/ 378618 h 983456"/>
                <a:gd name="connsiteX10" fmla="*/ 490537 w 721518"/>
                <a:gd name="connsiteY10" fmla="*/ 309562 h 983456"/>
                <a:gd name="connsiteX11" fmla="*/ 492918 w 721518"/>
                <a:gd name="connsiteY11" fmla="*/ 195262 h 983456"/>
                <a:gd name="connsiteX12" fmla="*/ 495300 w 721518"/>
                <a:gd name="connsiteY12" fmla="*/ 130968 h 983456"/>
                <a:gd name="connsiteX13" fmla="*/ 523875 w 721518"/>
                <a:gd name="connsiteY13" fmla="*/ 40481 h 983456"/>
                <a:gd name="connsiteX14" fmla="*/ 569118 w 721518"/>
                <a:gd name="connsiteY14" fmla="*/ 0 h 983456"/>
                <a:gd name="connsiteX15" fmla="*/ 638175 w 721518"/>
                <a:gd name="connsiteY15" fmla="*/ 0 h 983456"/>
                <a:gd name="connsiteX16" fmla="*/ 697706 w 721518"/>
                <a:gd name="connsiteY16" fmla="*/ 47625 h 983456"/>
                <a:gd name="connsiteX17" fmla="*/ 714375 w 721518"/>
                <a:gd name="connsiteY17" fmla="*/ 126206 h 983456"/>
                <a:gd name="connsiteX18" fmla="*/ 721518 w 721518"/>
                <a:gd name="connsiteY18" fmla="*/ 188118 h 983456"/>
                <a:gd name="connsiteX19" fmla="*/ 700087 w 721518"/>
                <a:gd name="connsiteY19" fmla="*/ 278606 h 983456"/>
                <a:gd name="connsiteX20" fmla="*/ 690562 w 721518"/>
                <a:gd name="connsiteY20" fmla="*/ 361950 h 983456"/>
                <a:gd name="connsiteX21" fmla="*/ 690562 w 721518"/>
                <a:gd name="connsiteY21" fmla="*/ 445293 h 983456"/>
                <a:gd name="connsiteX22" fmla="*/ 688181 w 721518"/>
                <a:gd name="connsiteY22" fmla="*/ 573881 h 983456"/>
                <a:gd name="connsiteX23" fmla="*/ 650081 w 721518"/>
                <a:gd name="connsiteY23" fmla="*/ 657225 h 983456"/>
                <a:gd name="connsiteX24" fmla="*/ 645318 w 721518"/>
                <a:gd name="connsiteY24" fmla="*/ 678656 h 983456"/>
                <a:gd name="connsiteX25" fmla="*/ 628650 w 721518"/>
                <a:gd name="connsiteY25" fmla="*/ 747712 h 983456"/>
                <a:gd name="connsiteX26" fmla="*/ 616743 w 721518"/>
                <a:gd name="connsiteY26" fmla="*/ 769143 h 983456"/>
                <a:gd name="connsiteX27" fmla="*/ 576262 w 721518"/>
                <a:gd name="connsiteY27" fmla="*/ 816768 h 983456"/>
                <a:gd name="connsiteX28" fmla="*/ 559593 w 721518"/>
                <a:gd name="connsiteY28" fmla="*/ 831056 h 983456"/>
                <a:gd name="connsiteX29" fmla="*/ 492918 w 721518"/>
                <a:gd name="connsiteY29" fmla="*/ 881062 h 983456"/>
                <a:gd name="connsiteX30" fmla="*/ 392906 w 721518"/>
                <a:gd name="connsiteY30" fmla="*/ 931068 h 983456"/>
                <a:gd name="connsiteX31" fmla="*/ 292893 w 721518"/>
                <a:gd name="connsiteY31" fmla="*/ 966787 h 983456"/>
                <a:gd name="connsiteX32" fmla="*/ 185737 w 721518"/>
                <a:gd name="connsiteY32" fmla="*/ 981075 h 983456"/>
                <a:gd name="connsiteX33" fmla="*/ 109537 w 721518"/>
                <a:gd name="connsiteY33" fmla="*/ 983456 h 983456"/>
                <a:gd name="connsiteX34" fmla="*/ 38100 w 721518"/>
                <a:gd name="connsiteY34" fmla="*/ 962025 h 983456"/>
                <a:gd name="connsiteX35" fmla="*/ 0 w 721518"/>
                <a:gd name="connsiteY35" fmla="*/ 923925 h 983456"/>
                <a:gd name="connsiteX36" fmla="*/ 7143 w 721518"/>
                <a:gd name="connsiteY36" fmla="*/ 826293 h 98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21518" h="983456">
                  <a:moveTo>
                    <a:pt x="7143" y="826293"/>
                  </a:moveTo>
                  <a:lnTo>
                    <a:pt x="33337" y="759618"/>
                  </a:lnTo>
                  <a:lnTo>
                    <a:pt x="123825" y="754856"/>
                  </a:lnTo>
                  <a:lnTo>
                    <a:pt x="226218" y="731043"/>
                  </a:lnTo>
                  <a:lnTo>
                    <a:pt x="302418" y="707231"/>
                  </a:lnTo>
                  <a:lnTo>
                    <a:pt x="354806" y="676275"/>
                  </a:lnTo>
                  <a:lnTo>
                    <a:pt x="390525" y="609600"/>
                  </a:lnTo>
                  <a:lnTo>
                    <a:pt x="421481" y="547687"/>
                  </a:lnTo>
                  <a:lnTo>
                    <a:pt x="457200" y="483393"/>
                  </a:lnTo>
                  <a:lnTo>
                    <a:pt x="485775" y="378618"/>
                  </a:lnTo>
                  <a:lnTo>
                    <a:pt x="490537" y="309562"/>
                  </a:lnTo>
                  <a:cubicBezTo>
                    <a:pt x="491331" y="271462"/>
                    <a:pt x="492124" y="233362"/>
                    <a:pt x="492918" y="195262"/>
                  </a:cubicBezTo>
                  <a:lnTo>
                    <a:pt x="495300" y="130968"/>
                  </a:lnTo>
                  <a:lnTo>
                    <a:pt x="523875" y="40481"/>
                  </a:lnTo>
                  <a:lnTo>
                    <a:pt x="569118" y="0"/>
                  </a:lnTo>
                  <a:lnTo>
                    <a:pt x="638175" y="0"/>
                  </a:lnTo>
                  <a:lnTo>
                    <a:pt x="697706" y="47625"/>
                  </a:lnTo>
                  <a:lnTo>
                    <a:pt x="714375" y="126206"/>
                  </a:lnTo>
                  <a:lnTo>
                    <a:pt x="721518" y="188118"/>
                  </a:lnTo>
                  <a:lnTo>
                    <a:pt x="700087" y="278606"/>
                  </a:lnTo>
                  <a:lnTo>
                    <a:pt x="690562" y="361950"/>
                  </a:lnTo>
                  <a:lnTo>
                    <a:pt x="690562" y="445293"/>
                  </a:lnTo>
                  <a:cubicBezTo>
                    <a:pt x="689768" y="488156"/>
                    <a:pt x="688975" y="531018"/>
                    <a:pt x="688181" y="573881"/>
                  </a:cubicBezTo>
                  <a:lnTo>
                    <a:pt x="650081" y="657225"/>
                  </a:lnTo>
                  <a:lnTo>
                    <a:pt x="645318" y="678656"/>
                  </a:lnTo>
                  <a:lnTo>
                    <a:pt x="628650" y="747712"/>
                  </a:lnTo>
                  <a:lnTo>
                    <a:pt x="616743" y="769143"/>
                  </a:lnTo>
                  <a:lnTo>
                    <a:pt x="576262" y="816768"/>
                  </a:lnTo>
                  <a:lnTo>
                    <a:pt x="559593" y="831056"/>
                  </a:lnTo>
                  <a:lnTo>
                    <a:pt x="492918" y="881062"/>
                  </a:lnTo>
                  <a:lnTo>
                    <a:pt x="392906" y="931068"/>
                  </a:lnTo>
                  <a:lnTo>
                    <a:pt x="292893" y="966787"/>
                  </a:lnTo>
                  <a:lnTo>
                    <a:pt x="185737" y="981075"/>
                  </a:lnTo>
                  <a:lnTo>
                    <a:pt x="109537" y="983456"/>
                  </a:lnTo>
                  <a:lnTo>
                    <a:pt x="38100" y="962025"/>
                  </a:lnTo>
                  <a:lnTo>
                    <a:pt x="0" y="923925"/>
                  </a:lnTo>
                  <a:lnTo>
                    <a:pt x="7143" y="826293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7" name="Forma libre: forma 11">
              <a:extLst>
                <a:ext uri="{FF2B5EF4-FFF2-40B4-BE49-F238E27FC236}">
                  <a16:creationId xmlns:a16="http://schemas.microsoft.com/office/drawing/2014/main" id="{6FE2A117-1E7C-8599-3D9F-7ABA25916CA1}"/>
                </a:ext>
              </a:extLst>
            </p:cNvPr>
            <p:cNvSpPr/>
            <p:nvPr/>
          </p:nvSpPr>
          <p:spPr>
            <a:xfrm>
              <a:off x="7253685" y="2491294"/>
              <a:ext cx="595312" cy="1238250"/>
            </a:xfrm>
            <a:custGeom>
              <a:avLst/>
              <a:gdLst>
                <a:gd name="connsiteX0" fmla="*/ 21431 w 595312"/>
                <a:gd name="connsiteY0" fmla="*/ 121444 h 1328738"/>
                <a:gd name="connsiteX1" fmla="*/ 90487 w 595312"/>
                <a:gd name="connsiteY1" fmla="*/ 95250 h 1328738"/>
                <a:gd name="connsiteX2" fmla="*/ 185737 w 595312"/>
                <a:gd name="connsiteY2" fmla="*/ 95250 h 1328738"/>
                <a:gd name="connsiteX3" fmla="*/ 245268 w 595312"/>
                <a:gd name="connsiteY3" fmla="*/ 83344 h 1328738"/>
                <a:gd name="connsiteX4" fmla="*/ 323850 w 595312"/>
                <a:gd name="connsiteY4" fmla="*/ 52388 h 1328738"/>
                <a:gd name="connsiteX5" fmla="*/ 369093 w 595312"/>
                <a:gd name="connsiteY5" fmla="*/ 16669 h 1328738"/>
                <a:gd name="connsiteX6" fmla="*/ 395287 w 595312"/>
                <a:gd name="connsiteY6" fmla="*/ 11906 h 1328738"/>
                <a:gd name="connsiteX7" fmla="*/ 450056 w 595312"/>
                <a:gd name="connsiteY7" fmla="*/ 0 h 1328738"/>
                <a:gd name="connsiteX8" fmla="*/ 500062 w 595312"/>
                <a:gd name="connsiteY8" fmla="*/ 14288 h 1328738"/>
                <a:gd name="connsiteX9" fmla="*/ 557212 w 595312"/>
                <a:gd name="connsiteY9" fmla="*/ 54769 h 1328738"/>
                <a:gd name="connsiteX10" fmla="*/ 566737 w 595312"/>
                <a:gd name="connsiteY10" fmla="*/ 109538 h 1328738"/>
                <a:gd name="connsiteX11" fmla="*/ 564356 w 595312"/>
                <a:gd name="connsiteY11" fmla="*/ 190500 h 1328738"/>
                <a:gd name="connsiteX12" fmla="*/ 542925 w 595312"/>
                <a:gd name="connsiteY12" fmla="*/ 252413 h 1328738"/>
                <a:gd name="connsiteX13" fmla="*/ 538162 w 595312"/>
                <a:gd name="connsiteY13" fmla="*/ 278606 h 1328738"/>
                <a:gd name="connsiteX14" fmla="*/ 519112 w 595312"/>
                <a:gd name="connsiteY14" fmla="*/ 369094 h 1328738"/>
                <a:gd name="connsiteX15" fmla="*/ 519112 w 595312"/>
                <a:gd name="connsiteY15" fmla="*/ 481013 h 1328738"/>
                <a:gd name="connsiteX16" fmla="*/ 511968 w 595312"/>
                <a:gd name="connsiteY16" fmla="*/ 507206 h 1328738"/>
                <a:gd name="connsiteX17" fmla="*/ 514350 w 595312"/>
                <a:gd name="connsiteY17" fmla="*/ 588169 h 1328738"/>
                <a:gd name="connsiteX18" fmla="*/ 528637 w 595312"/>
                <a:gd name="connsiteY18" fmla="*/ 657225 h 1328738"/>
                <a:gd name="connsiteX19" fmla="*/ 531018 w 595312"/>
                <a:gd name="connsiteY19" fmla="*/ 683419 h 1328738"/>
                <a:gd name="connsiteX20" fmla="*/ 533400 w 595312"/>
                <a:gd name="connsiteY20" fmla="*/ 692944 h 1328738"/>
                <a:gd name="connsiteX21" fmla="*/ 547687 w 595312"/>
                <a:gd name="connsiteY21" fmla="*/ 785813 h 1328738"/>
                <a:gd name="connsiteX22" fmla="*/ 564356 w 595312"/>
                <a:gd name="connsiteY22" fmla="*/ 864394 h 1328738"/>
                <a:gd name="connsiteX23" fmla="*/ 581025 w 595312"/>
                <a:gd name="connsiteY23" fmla="*/ 988219 h 1328738"/>
                <a:gd name="connsiteX24" fmla="*/ 595312 w 595312"/>
                <a:gd name="connsiteY24" fmla="*/ 1107281 h 1328738"/>
                <a:gd name="connsiteX25" fmla="*/ 595312 w 595312"/>
                <a:gd name="connsiteY25" fmla="*/ 1133475 h 1328738"/>
                <a:gd name="connsiteX26" fmla="*/ 590550 w 595312"/>
                <a:gd name="connsiteY26" fmla="*/ 1200150 h 1328738"/>
                <a:gd name="connsiteX27" fmla="*/ 588168 w 595312"/>
                <a:gd name="connsiteY27" fmla="*/ 1288256 h 1328738"/>
                <a:gd name="connsiteX28" fmla="*/ 573881 w 595312"/>
                <a:gd name="connsiteY28" fmla="*/ 1304925 h 1328738"/>
                <a:gd name="connsiteX29" fmla="*/ 547687 w 595312"/>
                <a:gd name="connsiteY29" fmla="*/ 1326356 h 1328738"/>
                <a:gd name="connsiteX30" fmla="*/ 492918 w 595312"/>
                <a:gd name="connsiteY30" fmla="*/ 1328738 h 1328738"/>
                <a:gd name="connsiteX31" fmla="*/ 440531 w 595312"/>
                <a:gd name="connsiteY31" fmla="*/ 1271588 h 1328738"/>
                <a:gd name="connsiteX32" fmla="*/ 431006 w 595312"/>
                <a:gd name="connsiteY32" fmla="*/ 1247775 h 1328738"/>
                <a:gd name="connsiteX33" fmla="*/ 416718 w 595312"/>
                <a:gd name="connsiteY33" fmla="*/ 1188244 h 1328738"/>
                <a:gd name="connsiteX34" fmla="*/ 409575 w 595312"/>
                <a:gd name="connsiteY34" fmla="*/ 1166813 h 1328738"/>
                <a:gd name="connsiteX35" fmla="*/ 407193 w 595312"/>
                <a:gd name="connsiteY35" fmla="*/ 1154906 h 1328738"/>
                <a:gd name="connsiteX36" fmla="*/ 390525 w 595312"/>
                <a:gd name="connsiteY36" fmla="*/ 1088231 h 1328738"/>
                <a:gd name="connsiteX37" fmla="*/ 381000 w 595312"/>
                <a:gd name="connsiteY37" fmla="*/ 1066800 h 1328738"/>
                <a:gd name="connsiteX38" fmla="*/ 335756 w 595312"/>
                <a:gd name="connsiteY38" fmla="*/ 981075 h 1328738"/>
                <a:gd name="connsiteX39" fmla="*/ 328612 w 595312"/>
                <a:gd name="connsiteY39" fmla="*/ 962025 h 1328738"/>
                <a:gd name="connsiteX40" fmla="*/ 326231 w 595312"/>
                <a:gd name="connsiteY40" fmla="*/ 954881 h 1328738"/>
                <a:gd name="connsiteX41" fmla="*/ 288131 w 595312"/>
                <a:gd name="connsiteY41" fmla="*/ 850106 h 1328738"/>
                <a:gd name="connsiteX42" fmla="*/ 285750 w 595312"/>
                <a:gd name="connsiteY42" fmla="*/ 809625 h 1328738"/>
                <a:gd name="connsiteX43" fmla="*/ 276225 w 595312"/>
                <a:gd name="connsiteY43" fmla="*/ 742950 h 1328738"/>
                <a:gd name="connsiteX44" fmla="*/ 269081 w 595312"/>
                <a:gd name="connsiteY44" fmla="*/ 690563 h 1328738"/>
                <a:gd name="connsiteX45" fmla="*/ 259556 w 595312"/>
                <a:gd name="connsiteY45" fmla="*/ 666750 h 1328738"/>
                <a:gd name="connsiteX46" fmla="*/ 242887 w 595312"/>
                <a:gd name="connsiteY46" fmla="*/ 640556 h 1328738"/>
                <a:gd name="connsiteX47" fmla="*/ 228600 w 595312"/>
                <a:gd name="connsiteY47" fmla="*/ 614363 h 1328738"/>
                <a:gd name="connsiteX48" fmla="*/ 223837 w 595312"/>
                <a:gd name="connsiteY48" fmla="*/ 607219 h 1328738"/>
                <a:gd name="connsiteX49" fmla="*/ 200025 w 595312"/>
                <a:gd name="connsiteY49" fmla="*/ 573881 h 1328738"/>
                <a:gd name="connsiteX50" fmla="*/ 159543 w 595312"/>
                <a:gd name="connsiteY50" fmla="*/ 538163 h 1328738"/>
                <a:gd name="connsiteX51" fmla="*/ 147637 w 595312"/>
                <a:gd name="connsiteY51" fmla="*/ 521494 h 1328738"/>
                <a:gd name="connsiteX52" fmla="*/ 145256 w 595312"/>
                <a:gd name="connsiteY52" fmla="*/ 514350 h 1328738"/>
                <a:gd name="connsiteX53" fmla="*/ 109537 w 595312"/>
                <a:gd name="connsiteY53" fmla="*/ 445294 h 1328738"/>
                <a:gd name="connsiteX54" fmla="*/ 97631 w 595312"/>
                <a:gd name="connsiteY54" fmla="*/ 428625 h 1328738"/>
                <a:gd name="connsiteX55" fmla="*/ 73818 w 595312"/>
                <a:gd name="connsiteY55" fmla="*/ 385763 h 1328738"/>
                <a:gd name="connsiteX56" fmla="*/ 64293 w 595312"/>
                <a:gd name="connsiteY56" fmla="*/ 357188 h 1328738"/>
                <a:gd name="connsiteX57" fmla="*/ 59531 w 595312"/>
                <a:gd name="connsiteY57" fmla="*/ 340519 h 1328738"/>
                <a:gd name="connsiteX58" fmla="*/ 35718 w 595312"/>
                <a:gd name="connsiteY58" fmla="*/ 283369 h 1328738"/>
                <a:gd name="connsiteX59" fmla="*/ 0 w 595312"/>
                <a:gd name="connsiteY59" fmla="*/ 207169 h 1328738"/>
                <a:gd name="connsiteX60" fmla="*/ 21431 w 595312"/>
                <a:gd name="connsiteY60" fmla="*/ 121444 h 132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95312" h="1328738">
                  <a:moveTo>
                    <a:pt x="21431" y="121444"/>
                  </a:moveTo>
                  <a:lnTo>
                    <a:pt x="90487" y="95250"/>
                  </a:lnTo>
                  <a:lnTo>
                    <a:pt x="185737" y="95250"/>
                  </a:lnTo>
                  <a:lnTo>
                    <a:pt x="245268" y="83344"/>
                  </a:lnTo>
                  <a:lnTo>
                    <a:pt x="323850" y="52388"/>
                  </a:lnTo>
                  <a:lnTo>
                    <a:pt x="369093" y="16669"/>
                  </a:lnTo>
                  <a:cubicBezTo>
                    <a:pt x="392289" y="14092"/>
                    <a:pt x="384096" y="17504"/>
                    <a:pt x="395287" y="11906"/>
                  </a:cubicBezTo>
                  <a:lnTo>
                    <a:pt x="450056" y="0"/>
                  </a:lnTo>
                  <a:lnTo>
                    <a:pt x="500062" y="14288"/>
                  </a:lnTo>
                  <a:lnTo>
                    <a:pt x="557212" y="54769"/>
                  </a:lnTo>
                  <a:lnTo>
                    <a:pt x="566737" y="109538"/>
                  </a:lnTo>
                  <a:cubicBezTo>
                    <a:pt x="565943" y="136525"/>
                    <a:pt x="565150" y="163513"/>
                    <a:pt x="564356" y="190500"/>
                  </a:cubicBezTo>
                  <a:lnTo>
                    <a:pt x="542925" y="252413"/>
                  </a:lnTo>
                  <a:cubicBezTo>
                    <a:pt x="538006" y="277003"/>
                    <a:pt x="538162" y="268130"/>
                    <a:pt x="538162" y="278606"/>
                  </a:cubicBezTo>
                  <a:lnTo>
                    <a:pt x="519112" y="369094"/>
                  </a:lnTo>
                  <a:lnTo>
                    <a:pt x="519112" y="481013"/>
                  </a:lnTo>
                  <a:cubicBezTo>
                    <a:pt x="511466" y="503950"/>
                    <a:pt x="511968" y="494914"/>
                    <a:pt x="511968" y="507206"/>
                  </a:cubicBezTo>
                  <a:lnTo>
                    <a:pt x="514350" y="588169"/>
                  </a:lnTo>
                  <a:lnTo>
                    <a:pt x="528637" y="657225"/>
                  </a:lnTo>
                  <a:cubicBezTo>
                    <a:pt x="529431" y="665956"/>
                    <a:pt x="529859" y="674729"/>
                    <a:pt x="531018" y="683419"/>
                  </a:cubicBezTo>
                  <a:cubicBezTo>
                    <a:pt x="531451" y="686663"/>
                    <a:pt x="533400" y="692944"/>
                    <a:pt x="533400" y="692944"/>
                  </a:cubicBezTo>
                  <a:lnTo>
                    <a:pt x="547687" y="785813"/>
                  </a:lnTo>
                  <a:lnTo>
                    <a:pt x="564356" y="864394"/>
                  </a:lnTo>
                  <a:lnTo>
                    <a:pt x="581025" y="988219"/>
                  </a:lnTo>
                  <a:lnTo>
                    <a:pt x="595312" y="1107281"/>
                  </a:lnTo>
                  <a:lnTo>
                    <a:pt x="595312" y="1133475"/>
                  </a:lnTo>
                  <a:lnTo>
                    <a:pt x="590550" y="1200150"/>
                  </a:lnTo>
                  <a:lnTo>
                    <a:pt x="588168" y="1288256"/>
                  </a:lnTo>
                  <a:lnTo>
                    <a:pt x="573881" y="1304925"/>
                  </a:lnTo>
                  <a:lnTo>
                    <a:pt x="547687" y="1326356"/>
                  </a:lnTo>
                  <a:lnTo>
                    <a:pt x="492918" y="1328738"/>
                  </a:lnTo>
                  <a:lnTo>
                    <a:pt x="440531" y="1271588"/>
                  </a:lnTo>
                  <a:cubicBezTo>
                    <a:pt x="432764" y="1250876"/>
                    <a:pt x="436419" y="1258604"/>
                    <a:pt x="431006" y="1247775"/>
                  </a:cubicBezTo>
                  <a:lnTo>
                    <a:pt x="416718" y="1188244"/>
                  </a:lnTo>
                  <a:cubicBezTo>
                    <a:pt x="414337" y="1181100"/>
                    <a:pt x="411789" y="1174010"/>
                    <a:pt x="409575" y="1166813"/>
                  </a:cubicBezTo>
                  <a:cubicBezTo>
                    <a:pt x="407000" y="1158446"/>
                    <a:pt x="407193" y="1160093"/>
                    <a:pt x="407193" y="1154906"/>
                  </a:cubicBezTo>
                  <a:lnTo>
                    <a:pt x="390525" y="1088231"/>
                  </a:lnTo>
                  <a:cubicBezTo>
                    <a:pt x="380645" y="1068471"/>
                    <a:pt x="381000" y="1076281"/>
                    <a:pt x="381000" y="1066800"/>
                  </a:cubicBezTo>
                  <a:lnTo>
                    <a:pt x="335756" y="981075"/>
                  </a:lnTo>
                  <a:cubicBezTo>
                    <a:pt x="333375" y="974725"/>
                    <a:pt x="330930" y="968399"/>
                    <a:pt x="328612" y="962025"/>
                  </a:cubicBezTo>
                  <a:cubicBezTo>
                    <a:pt x="327754" y="959666"/>
                    <a:pt x="326231" y="954881"/>
                    <a:pt x="326231" y="954881"/>
                  </a:cubicBezTo>
                  <a:lnTo>
                    <a:pt x="288131" y="850106"/>
                  </a:lnTo>
                  <a:lnTo>
                    <a:pt x="285750" y="809625"/>
                  </a:lnTo>
                  <a:lnTo>
                    <a:pt x="276225" y="742950"/>
                  </a:lnTo>
                  <a:lnTo>
                    <a:pt x="269081" y="690563"/>
                  </a:lnTo>
                  <a:cubicBezTo>
                    <a:pt x="261582" y="668066"/>
                    <a:pt x="267262" y="674456"/>
                    <a:pt x="259556" y="666750"/>
                  </a:cubicBezTo>
                  <a:lnTo>
                    <a:pt x="242887" y="640556"/>
                  </a:lnTo>
                  <a:cubicBezTo>
                    <a:pt x="214035" y="600164"/>
                    <a:pt x="239848" y="640607"/>
                    <a:pt x="228600" y="614363"/>
                  </a:cubicBezTo>
                  <a:cubicBezTo>
                    <a:pt x="227473" y="611732"/>
                    <a:pt x="223837" y="607219"/>
                    <a:pt x="223837" y="607219"/>
                  </a:cubicBezTo>
                  <a:lnTo>
                    <a:pt x="200025" y="573881"/>
                  </a:lnTo>
                  <a:lnTo>
                    <a:pt x="159543" y="538163"/>
                  </a:lnTo>
                  <a:cubicBezTo>
                    <a:pt x="155574" y="532607"/>
                    <a:pt x="151150" y="527349"/>
                    <a:pt x="147637" y="521494"/>
                  </a:cubicBezTo>
                  <a:cubicBezTo>
                    <a:pt x="146346" y="519342"/>
                    <a:pt x="145256" y="514350"/>
                    <a:pt x="145256" y="514350"/>
                  </a:cubicBezTo>
                  <a:lnTo>
                    <a:pt x="109537" y="445294"/>
                  </a:lnTo>
                  <a:lnTo>
                    <a:pt x="97631" y="428625"/>
                  </a:lnTo>
                  <a:lnTo>
                    <a:pt x="73818" y="385763"/>
                  </a:lnTo>
                  <a:cubicBezTo>
                    <a:pt x="57192" y="341422"/>
                    <a:pt x="72342" y="384018"/>
                    <a:pt x="64293" y="357188"/>
                  </a:cubicBezTo>
                  <a:cubicBezTo>
                    <a:pt x="59280" y="340478"/>
                    <a:pt x="59531" y="348184"/>
                    <a:pt x="59531" y="340519"/>
                  </a:cubicBezTo>
                  <a:lnTo>
                    <a:pt x="35718" y="283369"/>
                  </a:lnTo>
                  <a:lnTo>
                    <a:pt x="0" y="207169"/>
                  </a:lnTo>
                  <a:lnTo>
                    <a:pt x="21431" y="121444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8" name="Forma libre: forma 12">
              <a:extLst>
                <a:ext uri="{FF2B5EF4-FFF2-40B4-BE49-F238E27FC236}">
                  <a16:creationId xmlns:a16="http://schemas.microsoft.com/office/drawing/2014/main" id="{811DF1CA-4C39-0312-897B-54E77A398819}"/>
                </a:ext>
              </a:extLst>
            </p:cNvPr>
            <p:cNvSpPr/>
            <p:nvPr/>
          </p:nvSpPr>
          <p:spPr>
            <a:xfrm>
              <a:off x="6770291" y="2000757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9" name="Forma libre: forma 13">
              <a:extLst>
                <a:ext uri="{FF2B5EF4-FFF2-40B4-BE49-F238E27FC236}">
                  <a16:creationId xmlns:a16="http://schemas.microsoft.com/office/drawing/2014/main" id="{CB0B6C58-EE85-FF2C-E324-0534F2DAD73F}"/>
                </a:ext>
              </a:extLst>
            </p:cNvPr>
            <p:cNvSpPr/>
            <p:nvPr/>
          </p:nvSpPr>
          <p:spPr>
            <a:xfrm>
              <a:off x="6722382" y="1545938"/>
              <a:ext cx="290796" cy="471487"/>
            </a:xfrm>
            <a:custGeom>
              <a:avLst/>
              <a:gdLst>
                <a:gd name="connsiteX0" fmla="*/ 83344 w 297656"/>
                <a:gd name="connsiteY0" fmla="*/ 454819 h 488156"/>
                <a:gd name="connsiteX1" fmla="*/ 52388 w 297656"/>
                <a:gd name="connsiteY1" fmla="*/ 366712 h 488156"/>
                <a:gd name="connsiteX2" fmla="*/ 19050 w 297656"/>
                <a:gd name="connsiteY2" fmla="*/ 285750 h 488156"/>
                <a:gd name="connsiteX3" fmla="*/ 14288 w 297656"/>
                <a:gd name="connsiteY3" fmla="*/ 219075 h 488156"/>
                <a:gd name="connsiteX4" fmla="*/ 2381 w 297656"/>
                <a:gd name="connsiteY4" fmla="*/ 140494 h 488156"/>
                <a:gd name="connsiteX5" fmla="*/ 0 w 297656"/>
                <a:gd name="connsiteY5" fmla="*/ 85725 h 488156"/>
                <a:gd name="connsiteX6" fmla="*/ 42863 w 297656"/>
                <a:gd name="connsiteY6" fmla="*/ 14287 h 488156"/>
                <a:gd name="connsiteX7" fmla="*/ 95250 w 297656"/>
                <a:gd name="connsiteY7" fmla="*/ 0 h 488156"/>
                <a:gd name="connsiteX8" fmla="*/ 130969 w 297656"/>
                <a:gd name="connsiteY8" fmla="*/ 9525 h 488156"/>
                <a:gd name="connsiteX9" fmla="*/ 154781 w 297656"/>
                <a:gd name="connsiteY9" fmla="*/ 61912 h 488156"/>
                <a:gd name="connsiteX10" fmla="*/ 188119 w 297656"/>
                <a:gd name="connsiteY10" fmla="*/ 107156 h 488156"/>
                <a:gd name="connsiteX11" fmla="*/ 221456 w 297656"/>
                <a:gd name="connsiteY11" fmla="*/ 169069 h 488156"/>
                <a:gd name="connsiteX12" fmla="*/ 233363 w 297656"/>
                <a:gd name="connsiteY12" fmla="*/ 235744 h 488156"/>
                <a:gd name="connsiteX13" fmla="*/ 261938 w 297656"/>
                <a:gd name="connsiteY13" fmla="*/ 302419 h 488156"/>
                <a:gd name="connsiteX14" fmla="*/ 285750 w 297656"/>
                <a:gd name="connsiteY14" fmla="*/ 347662 h 488156"/>
                <a:gd name="connsiteX15" fmla="*/ 297656 w 297656"/>
                <a:gd name="connsiteY15" fmla="*/ 390525 h 488156"/>
                <a:gd name="connsiteX16" fmla="*/ 273844 w 297656"/>
                <a:gd name="connsiteY16" fmla="*/ 428625 h 488156"/>
                <a:gd name="connsiteX17" fmla="*/ 211931 w 297656"/>
                <a:gd name="connsiteY17" fmla="*/ 478631 h 488156"/>
                <a:gd name="connsiteX18" fmla="*/ 142875 w 297656"/>
                <a:gd name="connsiteY18" fmla="*/ 488156 h 488156"/>
                <a:gd name="connsiteX19" fmla="*/ 83344 w 297656"/>
                <a:gd name="connsiteY19" fmla="*/ 454819 h 48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7656" h="488156">
                  <a:moveTo>
                    <a:pt x="83344" y="454819"/>
                  </a:moveTo>
                  <a:lnTo>
                    <a:pt x="52388" y="366712"/>
                  </a:lnTo>
                  <a:lnTo>
                    <a:pt x="19050" y="285750"/>
                  </a:lnTo>
                  <a:lnTo>
                    <a:pt x="14288" y="219075"/>
                  </a:lnTo>
                  <a:lnTo>
                    <a:pt x="2381" y="140494"/>
                  </a:lnTo>
                  <a:cubicBezTo>
                    <a:pt x="1587" y="122238"/>
                    <a:pt x="794" y="103981"/>
                    <a:pt x="0" y="85725"/>
                  </a:cubicBezTo>
                  <a:lnTo>
                    <a:pt x="42863" y="14287"/>
                  </a:lnTo>
                  <a:lnTo>
                    <a:pt x="95250" y="0"/>
                  </a:lnTo>
                  <a:lnTo>
                    <a:pt x="130969" y="9525"/>
                  </a:lnTo>
                  <a:lnTo>
                    <a:pt x="154781" y="61912"/>
                  </a:lnTo>
                  <a:lnTo>
                    <a:pt x="188119" y="107156"/>
                  </a:lnTo>
                  <a:lnTo>
                    <a:pt x="221456" y="169069"/>
                  </a:lnTo>
                  <a:lnTo>
                    <a:pt x="233363" y="235744"/>
                  </a:lnTo>
                  <a:lnTo>
                    <a:pt x="261938" y="302419"/>
                  </a:lnTo>
                  <a:lnTo>
                    <a:pt x="285750" y="347662"/>
                  </a:lnTo>
                  <a:lnTo>
                    <a:pt x="297656" y="390525"/>
                  </a:lnTo>
                  <a:lnTo>
                    <a:pt x="273844" y="428625"/>
                  </a:lnTo>
                  <a:lnTo>
                    <a:pt x="211931" y="478631"/>
                  </a:lnTo>
                  <a:lnTo>
                    <a:pt x="142875" y="488156"/>
                  </a:lnTo>
                  <a:lnTo>
                    <a:pt x="83344" y="454819"/>
                  </a:lnTo>
                  <a:close/>
                </a:path>
              </a:pathLst>
            </a:custGeom>
            <a:solidFill>
              <a:srgbClr val="FF0000">
                <a:alpha val="18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0" name="Forma libre: forma 14">
              <a:extLst>
                <a:ext uri="{FF2B5EF4-FFF2-40B4-BE49-F238E27FC236}">
                  <a16:creationId xmlns:a16="http://schemas.microsoft.com/office/drawing/2014/main" id="{C066D957-87A6-DDF5-83E5-ADF48BB3856A}"/>
                </a:ext>
              </a:extLst>
            </p:cNvPr>
            <p:cNvSpPr/>
            <p:nvPr/>
          </p:nvSpPr>
          <p:spPr>
            <a:xfrm>
              <a:off x="5362972" y="3586669"/>
              <a:ext cx="176213" cy="319088"/>
            </a:xfrm>
            <a:custGeom>
              <a:avLst/>
              <a:gdLst>
                <a:gd name="connsiteX0" fmla="*/ 114300 w 176213"/>
                <a:gd name="connsiteY0" fmla="*/ 278606 h 319088"/>
                <a:gd name="connsiteX1" fmla="*/ 145256 w 176213"/>
                <a:gd name="connsiteY1" fmla="*/ 242888 h 319088"/>
                <a:gd name="connsiteX2" fmla="*/ 169069 w 176213"/>
                <a:gd name="connsiteY2" fmla="*/ 197644 h 319088"/>
                <a:gd name="connsiteX3" fmla="*/ 176213 w 176213"/>
                <a:gd name="connsiteY3" fmla="*/ 142875 h 319088"/>
                <a:gd name="connsiteX4" fmla="*/ 176213 w 176213"/>
                <a:gd name="connsiteY4" fmla="*/ 54769 h 319088"/>
                <a:gd name="connsiteX5" fmla="*/ 159544 w 176213"/>
                <a:gd name="connsiteY5" fmla="*/ 23813 h 319088"/>
                <a:gd name="connsiteX6" fmla="*/ 142875 w 176213"/>
                <a:gd name="connsiteY6" fmla="*/ 2381 h 319088"/>
                <a:gd name="connsiteX7" fmla="*/ 111919 w 176213"/>
                <a:gd name="connsiteY7" fmla="*/ 0 h 319088"/>
                <a:gd name="connsiteX8" fmla="*/ 90488 w 176213"/>
                <a:gd name="connsiteY8" fmla="*/ 21431 h 319088"/>
                <a:gd name="connsiteX9" fmla="*/ 69056 w 176213"/>
                <a:gd name="connsiteY9" fmla="*/ 50006 h 319088"/>
                <a:gd name="connsiteX10" fmla="*/ 52388 w 176213"/>
                <a:gd name="connsiteY10" fmla="*/ 88106 h 319088"/>
                <a:gd name="connsiteX11" fmla="*/ 50006 w 176213"/>
                <a:gd name="connsiteY11" fmla="*/ 119063 h 319088"/>
                <a:gd name="connsiteX12" fmla="*/ 26194 w 176213"/>
                <a:gd name="connsiteY12" fmla="*/ 164306 h 319088"/>
                <a:gd name="connsiteX13" fmla="*/ 23813 w 176213"/>
                <a:gd name="connsiteY13" fmla="*/ 183356 h 319088"/>
                <a:gd name="connsiteX14" fmla="*/ 0 w 176213"/>
                <a:gd name="connsiteY14" fmla="*/ 228600 h 319088"/>
                <a:gd name="connsiteX15" fmla="*/ 0 w 176213"/>
                <a:gd name="connsiteY15" fmla="*/ 259556 h 319088"/>
                <a:gd name="connsiteX16" fmla="*/ 16669 w 176213"/>
                <a:gd name="connsiteY16" fmla="*/ 300038 h 319088"/>
                <a:gd name="connsiteX17" fmla="*/ 38100 w 176213"/>
                <a:gd name="connsiteY17" fmla="*/ 319088 h 319088"/>
                <a:gd name="connsiteX18" fmla="*/ 114300 w 176213"/>
                <a:gd name="connsiteY18" fmla="*/ 278606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6213" h="319088">
                  <a:moveTo>
                    <a:pt x="114300" y="278606"/>
                  </a:moveTo>
                  <a:lnTo>
                    <a:pt x="145256" y="242888"/>
                  </a:lnTo>
                  <a:lnTo>
                    <a:pt x="169069" y="197644"/>
                  </a:lnTo>
                  <a:lnTo>
                    <a:pt x="176213" y="142875"/>
                  </a:lnTo>
                  <a:lnTo>
                    <a:pt x="176213" y="54769"/>
                  </a:lnTo>
                  <a:lnTo>
                    <a:pt x="159544" y="23813"/>
                  </a:lnTo>
                  <a:lnTo>
                    <a:pt x="142875" y="2381"/>
                  </a:lnTo>
                  <a:lnTo>
                    <a:pt x="111919" y="0"/>
                  </a:lnTo>
                  <a:lnTo>
                    <a:pt x="90488" y="21431"/>
                  </a:lnTo>
                  <a:lnTo>
                    <a:pt x="69056" y="50006"/>
                  </a:lnTo>
                  <a:lnTo>
                    <a:pt x="52388" y="88106"/>
                  </a:lnTo>
                  <a:lnTo>
                    <a:pt x="50006" y="119063"/>
                  </a:lnTo>
                  <a:lnTo>
                    <a:pt x="26194" y="164306"/>
                  </a:lnTo>
                  <a:lnTo>
                    <a:pt x="23813" y="183356"/>
                  </a:lnTo>
                  <a:lnTo>
                    <a:pt x="0" y="228600"/>
                  </a:lnTo>
                  <a:lnTo>
                    <a:pt x="0" y="259556"/>
                  </a:lnTo>
                  <a:lnTo>
                    <a:pt x="16669" y="300038"/>
                  </a:lnTo>
                  <a:lnTo>
                    <a:pt x="38100" y="319088"/>
                  </a:lnTo>
                  <a:lnTo>
                    <a:pt x="114300" y="278606"/>
                  </a:lnTo>
                  <a:close/>
                </a:path>
              </a:pathLst>
            </a:custGeom>
            <a:solidFill>
              <a:srgbClr val="FF0000">
                <a:alpha val="18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1" name="Forma libre: forma 15">
              <a:extLst>
                <a:ext uri="{FF2B5EF4-FFF2-40B4-BE49-F238E27FC236}">
                  <a16:creationId xmlns:a16="http://schemas.microsoft.com/office/drawing/2014/main" id="{CA4FAE75-5C85-1CF9-1730-44C97335C3B0}"/>
                </a:ext>
              </a:extLst>
            </p:cNvPr>
            <p:cNvSpPr/>
            <p:nvPr/>
          </p:nvSpPr>
          <p:spPr>
            <a:xfrm>
              <a:off x="7091760" y="1441163"/>
              <a:ext cx="245268" cy="278606"/>
            </a:xfrm>
            <a:custGeom>
              <a:avLst/>
              <a:gdLst>
                <a:gd name="connsiteX0" fmla="*/ 214312 w 245268"/>
                <a:gd name="connsiteY0" fmla="*/ 278606 h 278606"/>
                <a:gd name="connsiteX1" fmla="*/ 245268 w 245268"/>
                <a:gd name="connsiteY1" fmla="*/ 233362 h 278606"/>
                <a:gd name="connsiteX2" fmla="*/ 242887 w 245268"/>
                <a:gd name="connsiteY2" fmla="*/ 188119 h 278606"/>
                <a:gd name="connsiteX3" fmla="*/ 202406 w 245268"/>
                <a:gd name="connsiteY3" fmla="*/ 119062 h 278606"/>
                <a:gd name="connsiteX4" fmla="*/ 157162 w 245268"/>
                <a:gd name="connsiteY4" fmla="*/ 54769 h 278606"/>
                <a:gd name="connsiteX5" fmla="*/ 104775 w 245268"/>
                <a:gd name="connsiteY5" fmla="*/ 9525 h 278606"/>
                <a:gd name="connsiteX6" fmla="*/ 33337 w 245268"/>
                <a:gd name="connsiteY6" fmla="*/ 0 h 278606"/>
                <a:gd name="connsiteX7" fmla="*/ 0 w 245268"/>
                <a:gd name="connsiteY7" fmla="*/ 50006 h 278606"/>
                <a:gd name="connsiteX8" fmla="*/ 19050 w 245268"/>
                <a:gd name="connsiteY8" fmla="*/ 111919 h 278606"/>
                <a:gd name="connsiteX9" fmla="*/ 50006 w 245268"/>
                <a:gd name="connsiteY9" fmla="*/ 183356 h 278606"/>
                <a:gd name="connsiteX10" fmla="*/ 88106 w 245268"/>
                <a:gd name="connsiteY10" fmla="*/ 228600 h 278606"/>
                <a:gd name="connsiteX11" fmla="*/ 161925 w 245268"/>
                <a:gd name="connsiteY11" fmla="*/ 264319 h 278606"/>
                <a:gd name="connsiteX12" fmla="*/ 214312 w 245268"/>
                <a:gd name="connsiteY12" fmla="*/ 278606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268" h="278606">
                  <a:moveTo>
                    <a:pt x="214312" y="278606"/>
                  </a:moveTo>
                  <a:lnTo>
                    <a:pt x="245268" y="233362"/>
                  </a:lnTo>
                  <a:lnTo>
                    <a:pt x="242887" y="188119"/>
                  </a:lnTo>
                  <a:lnTo>
                    <a:pt x="202406" y="119062"/>
                  </a:lnTo>
                  <a:lnTo>
                    <a:pt x="157162" y="54769"/>
                  </a:lnTo>
                  <a:lnTo>
                    <a:pt x="104775" y="9525"/>
                  </a:lnTo>
                  <a:lnTo>
                    <a:pt x="33337" y="0"/>
                  </a:lnTo>
                  <a:lnTo>
                    <a:pt x="0" y="50006"/>
                  </a:lnTo>
                  <a:lnTo>
                    <a:pt x="19050" y="111919"/>
                  </a:lnTo>
                  <a:lnTo>
                    <a:pt x="50006" y="183356"/>
                  </a:lnTo>
                  <a:lnTo>
                    <a:pt x="88106" y="228600"/>
                  </a:lnTo>
                  <a:lnTo>
                    <a:pt x="161925" y="264319"/>
                  </a:lnTo>
                  <a:lnTo>
                    <a:pt x="214312" y="278606"/>
                  </a:lnTo>
                  <a:close/>
                </a:path>
              </a:pathLst>
            </a:custGeom>
            <a:solidFill>
              <a:srgbClr val="FF0000">
                <a:alpha val="18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2" name="Forma libre: forma 16">
              <a:extLst>
                <a:ext uri="{FF2B5EF4-FFF2-40B4-BE49-F238E27FC236}">
                  <a16:creationId xmlns:a16="http://schemas.microsoft.com/office/drawing/2014/main" id="{14791F3C-EC67-D0B9-2842-EB9853262A59}"/>
                </a:ext>
              </a:extLst>
            </p:cNvPr>
            <p:cNvSpPr/>
            <p:nvPr/>
          </p:nvSpPr>
          <p:spPr>
            <a:xfrm>
              <a:off x="5484416" y="3360450"/>
              <a:ext cx="697706" cy="1012032"/>
            </a:xfrm>
            <a:custGeom>
              <a:avLst/>
              <a:gdLst>
                <a:gd name="connsiteX0" fmla="*/ 76200 w 697706"/>
                <a:gd name="connsiteY0" fmla="*/ 497681 h 947738"/>
                <a:gd name="connsiteX1" fmla="*/ 121444 w 697706"/>
                <a:gd name="connsiteY1" fmla="*/ 438150 h 947738"/>
                <a:gd name="connsiteX2" fmla="*/ 123825 w 697706"/>
                <a:gd name="connsiteY2" fmla="*/ 347663 h 947738"/>
                <a:gd name="connsiteX3" fmla="*/ 135731 w 697706"/>
                <a:gd name="connsiteY3" fmla="*/ 245269 h 947738"/>
                <a:gd name="connsiteX4" fmla="*/ 121444 w 697706"/>
                <a:gd name="connsiteY4" fmla="*/ 150019 h 947738"/>
                <a:gd name="connsiteX5" fmla="*/ 142875 w 697706"/>
                <a:gd name="connsiteY5" fmla="*/ 52388 h 947738"/>
                <a:gd name="connsiteX6" fmla="*/ 276225 w 697706"/>
                <a:gd name="connsiteY6" fmla="*/ 28575 h 947738"/>
                <a:gd name="connsiteX7" fmla="*/ 414337 w 697706"/>
                <a:gd name="connsiteY7" fmla="*/ 7144 h 947738"/>
                <a:gd name="connsiteX8" fmla="*/ 526256 w 697706"/>
                <a:gd name="connsiteY8" fmla="*/ 0 h 947738"/>
                <a:gd name="connsiteX9" fmla="*/ 611981 w 697706"/>
                <a:gd name="connsiteY9" fmla="*/ 57150 h 947738"/>
                <a:gd name="connsiteX10" fmla="*/ 650081 w 697706"/>
                <a:gd name="connsiteY10" fmla="*/ 97631 h 947738"/>
                <a:gd name="connsiteX11" fmla="*/ 697706 w 697706"/>
                <a:gd name="connsiteY11" fmla="*/ 197644 h 947738"/>
                <a:gd name="connsiteX12" fmla="*/ 692944 w 697706"/>
                <a:gd name="connsiteY12" fmla="*/ 335756 h 947738"/>
                <a:gd name="connsiteX13" fmla="*/ 678656 w 697706"/>
                <a:gd name="connsiteY13" fmla="*/ 519113 h 947738"/>
                <a:gd name="connsiteX14" fmla="*/ 671512 w 697706"/>
                <a:gd name="connsiteY14" fmla="*/ 540544 h 947738"/>
                <a:gd name="connsiteX15" fmla="*/ 633412 w 697706"/>
                <a:gd name="connsiteY15" fmla="*/ 683419 h 947738"/>
                <a:gd name="connsiteX16" fmla="*/ 583406 w 697706"/>
                <a:gd name="connsiteY16" fmla="*/ 771525 h 947738"/>
                <a:gd name="connsiteX17" fmla="*/ 564356 w 697706"/>
                <a:gd name="connsiteY17" fmla="*/ 790575 h 947738"/>
                <a:gd name="connsiteX18" fmla="*/ 452437 w 697706"/>
                <a:gd name="connsiteY18" fmla="*/ 845344 h 947738"/>
                <a:gd name="connsiteX19" fmla="*/ 245269 w 697706"/>
                <a:gd name="connsiteY19" fmla="*/ 947738 h 947738"/>
                <a:gd name="connsiteX20" fmla="*/ 142875 w 697706"/>
                <a:gd name="connsiteY20" fmla="*/ 916781 h 947738"/>
                <a:gd name="connsiteX21" fmla="*/ 69056 w 697706"/>
                <a:gd name="connsiteY21" fmla="*/ 840581 h 947738"/>
                <a:gd name="connsiteX22" fmla="*/ 9525 w 697706"/>
                <a:gd name="connsiteY22" fmla="*/ 757238 h 947738"/>
                <a:gd name="connsiteX23" fmla="*/ 0 w 697706"/>
                <a:gd name="connsiteY23" fmla="*/ 647700 h 947738"/>
                <a:gd name="connsiteX24" fmla="*/ 16669 w 697706"/>
                <a:gd name="connsiteY24" fmla="*/ 550069 h 947738"/>
                <a:gd name="connsiteX25" fmla="*/ 76200 w 697706"/>
                <a:gd name="connsiteY25" fmla="*/ 497681 h 94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97706" h="947738">
                  <a:moveTo>
                    <a:pt x="76200" y="497681"/>
                  </a:moveTo>
                  <a:lnTo>
                    <a:pt x="121444" y="438150"/>
                  </a:lnTo>
                  <a:cubicBezTo>
                    <a:pt x="122238" y="407988"/>
                    <a:pt x="123031" y="377825"/>
                    <a:pt x="123825" y="347663"/>
                  </a:cubicBezTo>
                  <a:lnTo>
                    <a:pt x="135731" y="245269"/>
                  </a:lnTo>
                  <a:lnTo>
                    <a:pt x="121444" y="150019"/>
                  </a:lnTo>
                  <a:lnTo>
                    <a:pt x="142875" y="52388"/>
                  </a:lnTo>
                  <a:lnTo>
                    <a:pt x="276225" y="28575"/>
                  </a:lnTo>
                  <a:lnTo>
                    <a:pt x="414337" y="7144"/>
                  </a:lnTo>
                  <a:lnTo>
                    <a:pt x="526256" y="0"/>
                  </a:lnTo>
                  <a:lnTo>
                    <a:pt x="611981" y="57150"/>
                  </a:lnTo>
                  <a:lnTo>
                    <a:pt x="650081" y="97631"/>
                  </a:lnTo>
                  <a:lnTo>
                    <a:pt x="697706" y="197644"/>
                  </a:lnTo>
                  <a:lnTo>
                    <a:pt x="692944" y="335756"/>
                  </a:lnTo>
                  <a:lnTo>
                    <a:pt x="678656" y="519113"/>
                  </a:lnTo>
                  <a:lnTo>
                    <a:pt x="671512" y="540544"/>
                  </a:lnTo>
                  <a:lnTo>
                    <a:pt x="633412" y="683419"/>
                  </a:lnTo>
                  <a:lnTo>
                    <a:pt x="583406" y="771525"/>
                  </a:lnTo>
                  <a:lnTo>
                    <a:pt x="564356" y="790575"/>
                  </a:lnTo>
                  <a:lnTo>
                    <a:pt x="452437" y="845344"/>
                  </a:lnTo>
                  <a:lnTo>
                    <a:pt x="245269" y="947738"/>
                  </a:lnTo>
                  <a:lnTo>
                    <a:pt x="142875" y="916781"/>
                  </a:lnTo>
                  <a:lnTo>
                    <a:pt x="69056" y="840581"/>
                  </a:lnTo>
                  <a:lnTo>
                    <a:pt x="9525" y="757238"/>
                  </a:lnTo>
                  <a:lnTo>
                    <a:pt x="0" y="647700"/>
                  </a:lnTo>
                  <a:lnTo>
                    <a:pt x="16669" y="550069"/>
                  </a:lnTo>
                  <a:lnTo>
                    <a:pt x="76200" y="497681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3" name="Forma libre: forma 18">
              <a:extLst>
                <a:ext uri="{FF2B5EF4-FFF2-40B4-BE49-F238E27FC236}">
                  <a16:creationId xmlns:a16="http://schemas.microsoft.com/office/drawing/2014/main" id="{B1B322CF-7B9A-E16B-B4AB-098B8098DCBE}"/>
                </a:ext>
              </a:extLst>
            </p:cNvPr>
            <p:cNvSpPr/>
            <p:nvPr/>
          </p:nvSpPr>
          <p:spPr>
            <a:xfrm rot="2432858">
              <a:off x="6276155" y="1755667"/>
              <a:ext cx="609267" cy="618105"/>
            </a:xfrm>
            <a:custGeom>
              <a:avLst/>
              <a:gdLst>
                <a:gd name="connsiteX0" fmla="*/ 383382 w 521494"/>
                <a:gd name="connsiteY0" fmla="*/ 433388 h 450057"/>
                <a:gd name="connsiteX1" fmla="*/ 261938 w 521494"/>
                <a:gd name="connsiteY1" fmla="*/ 414338 h 450057"/>
                <a:gd name="connsiteX2" fmla="*/ 216694 w 521494"/>
                <a:gd name="connsiteY2" fmla="*/ 385763 h 450057"/>
                <a:gd name="connsiteX3" fmla="*/ 107157 w 521494"/>
                <a:gd name="connsiteY3" fmla="*/ 364332 h 450057"/>
                <a:gd name="connsiteX4" fmla="*/ 69057 w 521494"/>
                <a:gd name="connsiteY4" fmla="*/ 300038 h 450057"/>
                <a:gd name="connsiteX5" fmla="*/ 23813 w 521494"/>
                <a:gd name="connsiteY5" fmla="*/ 235744 h 450057"/>
                <a:gd name="connsiteX6" fmla="*/ 0 w 521494"/>
                <a:gd name="connsiteY6" fmla="*/ 157163 h 450057"/>
                <a:gd name="connsiteX7" fmla="*/ 19050 w 521494"/>
                <a:gd name="connsiteY7" fmla="*/ 54769 h 450057"/>
                <a:gd name="connsiteX8" fmla="*/ 92869 w 521494"/>
                <a:gd name="connsiteY8" fmla="*/ 2382 h 450057"/>
                <a:gd name="connsiteX9" fmla="*/ 164307 w 521494"/>
                <a:gd name="connsiteY9" fmla="*/ 0 h 450057"/>
                <a:gd name="connsiteX10" fmla="*/ 264319 w 521494"/>
                <a:gd name="connsiteY10" fmla="*/ 33338 h 450057"/>
                <a:gd name="connsiteX11" fmla="*/ 314325 w 521494"/>
                <a:gd name="connsiteY11" fmla="*/ 50007 h 450057"/>
                <a:gd name="connsiteX12" fmla="*/ 397669 w 521494"/>
                <a:gd name="connsiteY12" fmla="*/ 109538 h 450057"/>
                <a:gd name="connsiteX13" fmla="*/ 440532 w 521494"/>
                <a:gd name="connsiteY13" fmla="*/ 135732 h 450057"/>
                <a:gd name="connsiteX14" fmla="*/ 504825 w 521494"/>
                <a:gd name="connsiteY14" fmla="*/ 261938 h 450057"/>
                <a:gd name="connsiteX15" fmla="*/ 521494 w 521494"/>
                <a:gd name="connsiteY15" fmla="*/ 361950 h 450057"/>
                <a:gd name="connsiteX16" fmla="*/ 488157 w 521494"/>
                <a:gd name="connsiteY16" fmla="*/ 440532 h 450057"/>
                <a:gd name="connsiteX17" fmla="*/ 464344 w 521494"/>
                <a:gd name="connsiteY17" fmla="*/ 450057 h 450057"/>
                <a:gd name="connsiteX18" fmla="*/ 383382 w 521494"/>
                <a:gd name="connsiteY18" fmla="*/ 433388 h 45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1494" h="450057">
                  <a:moveTo>
                    <a:pt x="383382" y="433388"/>
                  </a:moveTo>
                  <a:lnTo>
                    <a:pt x="261938" y="414338"/>
                  </a:lnTo>
                  <a:lnTo>
                    <a:pt x="216694" y="385763"/>
                  </a:lnTo>
                  <a:lnTo>
                    <a:pt x="107157" y="364332"/>
                  </a:lnTo>
                  <a:lnTo>
                    <a:pt x="69057" y="300038"/>
                  </a:lnTo>
                  <a:lnTo>
                    <a:pt x="23813" y="235744"/>
                  </a:lnTo>
                  <a:lnTo>
                    <a:pt x="0" y="157163"/>
                  </a:lnTo>
                  <a:lnTo>
                    <a:pt x="19050" y="54769"/>
                  </a:lnTo>
                  <a:lnTo>
                    <a:pt x="92869" y="2382"/>
                  </a:lnTo>
                  <a:lnTo>
                    <a:pt x="164307" y="0"/>
                  </a:lnTo>
                  <a:lnTo>
                    <a:pt x="264319" y="33338"/>
                  </a:lnTo>
                  <a:lnTo>
                    <a:pt x="314325" y="50007"/>
                  </a:lnTo>
                  <a:lnTo>
                    <a:pt x="397669" y="109538"/>
                  </a:lnTo>
                  <a:lnTo>
                    <a:pt x="440532" y="135732"/>
                  </a:lnTo>
                  <a:lnTo>
                    <a:pt x="504825" y="261938"/>
                  </a:lnTo>
                  <a:lnTo>
                    <a:pt x="521494" y="361950"/>
                  </a:lnTo>
                  <a:lnTo>
                    <a:pt x="488157" y="440532"/>
                  </a:lnTo>
                  <a:lnTo>
                    <a:pt x="464344" y="450057"/>
                  </a:lnTo>
                  <a:lnTo>
                    <a:pt x="383382" y="433388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4" name="Forma libre: forma 19">
              <a:extLst>
                <a:ext uri="{FF2B5EF4-FFF2-40B4-BE49-F238E27FC236}">
                  <a16:creationId xmlns:a16="http://schemas.microsoft.com/office/drawing/2014/main" id="{917320D6-A256-7B39-4CD7-01A92F9AADEF}"/>
                </a:ext>
              </a:extLst>
            </p:cNvPr>
            <p:cNvSpPr/>
            <p:nvPr/>
          </p:nvSpPr>
          <p:spPr>
            <a:xfrm rot="643859">
              <a:off x="5429647" y="4439299"/>
              <a:ext cx="571500" cy="1195245"/>
            </a:xfrm>
            <a:custGeom>
              <a:avLst/>
              <a:gdLst>
                <a:gd name="connsiteX0" fmla="*/ 395288 w 500063"/>
                <a:gd name="connsiteY0" fmla="*/ 431006 h 476250"/>
                <a:gd name="connsiteX1" fmla="*/ 323850 w 500063"/>
                <a:gd name="connsiteY1" fmla="*/ 454819 h 476250"/>
                <a:gd name="connsiteX2" fmla="*/ 304800 w 500063"/>
                <a:gd name="connsiteY2" fmla="*/ 461963 h 476250"/>
                <a:gd name="connsiteX3" fmla="*/ 221456 w 500063"/>
                <a:gd name="connsiteY3" fmla="*/ 476250 h 476250"/>
                <a:gd name="connsiteX4" fmla="*/ 128588 w 500063"/>
                <a:gd name="connsiteY4" fmla="*/ 457200 h 476250"/>
                <a:gd name="connsiteX5" fmla="*/ 104775 w 500063"/>
                <a:gd name="connsiteY5" fmla="*/ 445294 h 476250"/>
                <a:gd name="connsiteX6" fmla="*/ 30956 w 500063"/>
                <a:gd name="connsiteY6" fmla="*/ 359569 h 476250"/>
                <a:gd name="connsiteX7" fmla="*/ 0 w 500063"/>
                <a:gd name="connsiteY7" fmla="*/ 278606 h 476250"/>
                <a:gd name="connsiteX8" fmla="*/ 0 w 500063"/>
                <a:gd name="connsiteY8" fmla="*/ 145256 h 476250"/>
                <a:gd name="connsiteX9" fmla="*/ 16669 w 500063"/>
                <a:gd name="connsiteY9" fmla="*/ 52388 h 476250"/>
                <a:gd name="connsiteX10" fmla="*/ 59531 w 500063"/>
                <a:gd name="connsiteY10" fmla="*/ 14288 h 476250"/>
                <a:gd name="connsiteX11" fmla="*/ 128588 w 500063"/>
                <a:gd name="connsiteY11" fmla="*/ 0 h 476250"/>
                <a:gd name="connsiteX12" fmla="*/ 209550 w 500063"/>
                <a:gd name="connsiteY12" fmla="*/ 7144 h 476250"/>
                <a:gd name="connsiteX13" fmla="*/ 319088 w 500063"/>
                <a:gd name="connsiteY13" fmla="*/ 52388 h 476250"/>
                <a:gd name="connsiteX14" fmla="*/ 388144 w 500063"/>
                <a:gd name="connsiteY14" fmla="*/ 80963 h 476250"/>
                <a:gd name="connsiteX15" fmla="*/ 407194 w 500063"/>
                <a:gd name="connsiteY15" fmla="*/ 95250 h 476250"/>
                <a:gd name="connsiteX16" fmla="*/ 454819 w 500063"/>
                <a:gd name="connsiteY16" fmla="*/ 142875 h 476250"/>
                <a:gd name="connsiteX17" fmla="*/ 464344 w 500063"/>
                <a:gd name="connsiteY17" fmla="*/ 164306 h 476250"/>
                <a:gd name="connsiteX18" fmla="*/ 497681 w 500063"/>
                <a:gd name="connsiteY18" fmla="*/ 221456 h 476250"/>
                <a:gd name="connsiteX19" fmla="*/ 500063 w 500063"/>
                <a:gd name="connsiteY19" fmla="*/ 295275 h 476250"/>
                <a:gd name="connsiteX20" fmla="*/ 500063 w 500063"/>
                <a:gd name="connsiteY20" fmla="*/ 323850 h 476250"/>
                <a:gd name="connsiteX21" fmla="*/ 478631 w 500063"/>
                <a:gd name="connsiteY21" fmla="*/ 385763 h 476250"/>
                <a:gd name="connsiteX22" fmla="*/ 395288 w 500063"/>
                <a:gd name="connsiteY22" fmla="*/ 43100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0063" h="476250">
                  <a:moveTo>
                    <a:pt x="395288" y="431006"/>
                  </a:moveTo>
                  <a:lnTo>
                    <a:pt x="323850" y="454819"/>
                  </a:lnTo>
                  <a:lnTo>
                    <a:pt x="304800" y="461963"/>
                  </a:lnTo>
                  <a:lnTo>
                    <a:pt x="221456" y="476250"/>
                  </a:lnTo>
                  <a:lnTo>
                    <a:pt x="128588" y="457200"/>
                  </a:lnTo>
                  <a:cubicBezTo>
                    <a:pt x="108192" y="444453"/>
                    <a:pt x="117026" y="445294"/>
                    <a:pt x="104775" y="445294"/>
                  </a:cubicBezTo>
                  <a:lnTo>
                    <a:pt x="30956" y="359569"/>
                  </a:lnTo>
                  <a:lnTo>
                    <a:pt x="0" y="278606"/>
                  </a:lnTo>
                  <a:lnTo>
                    <a:pt x="0" y="145256"/>
                  </a:lnTo>
                  <a:lnTo>
                    <a:pt x="16669" y="52388"/>
                  </a:lnTo>
                  <a:lnTo>
                    <a:pt x="59531" y="14288"/>
                  </a:lnTo>
                  <a:lnTo>
                    <a:pt x="128588" y="0"/>
                  </a:lnTo>
                  <a:lnTo>
                    <a:pt x="209550" y="7144"/>
                  </a:lnTo>
                  <a:lnTo>
                    <a:pt x="319088" y="52388"/>
                  </a:lnTo>
                  <a:lnTo>
                    <a:pt x="388144" y="80963"/>
                  </a:lnTo>
                  <a:cubicBezTo>
                    <a:pt x="405416" y="95766"/>
                    <a:pt x="397495" y="95250"/>
                    <a:pt x="407194" y="95250"/>
                  </a:cubicBezTo>
                  <a:lnTo>
                    <a:pt x="454819" y="142875"/>
                  </a:lnTo>
                  <a:cubicBezTo>
                    <a:pt x="464699" y="162635"/>
                    <a:pt x="464344" y="154825"/>
                    <a:pt x="464344" y="164306"/>
                  </a:cubicBezTo>
                  <a:lnTo>
                    <a:pt x="497681" y="221456"/>
                  </a:lnTo>
                  <a:lnTo>
                    <a:pt x="500063" y="295275"/>
                  </a:lnTo>
                  <a:lnTo>
                    <a:pt x="500063" y="323850"/>
                  </a:lnTo>
                  <a:lnTo>
                    <a:pt x="478631" y="385763"/>
                  </a:lnTo>
                  <a:lnTo>
                    <a:pt x="395288" y="431006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FF0000">
                    <a:alpha val="50000"/>
                  </a:srgbClr>
                </a:gs>
                <a:gs pos="64000">
                  <a:schemeClr val="accent1">
                    <a:alpha val="5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5" name="Forma libre: forma 20">
              <a:extLst>
                <a:ext uri="{FF2B5EF4-FFF2-40B4-BE49-F238E27FC236}">
                  <a16:creationId xmlns:a16="http://schemas.microsoft.com/office/drawing/2014/main" id="{3010AF5B-3623-3847-186D-F3452C24E5B6}"/>
                </a:ext>
              </a:extLst>
            </p:cNvPr>
            <p:cNvSpPr/>
            <p:nvPr/>
          </p:nvSpPr>
          <p:spPr>
            <a:xfrm>
              <a:off x="7048897" y="3360450"/>
              <a:ext cx="552450" cy="616744"/>
            </a:xfrm>
            <a:custGeom>
              <a:avLst/>
              <a:gdLst>
                <a:gd name="connsiteX0" fmla="*/ 133350 w 552450"/>
                <a:gd name="connsiteY0" fmla="*/ 278607 h 616744"/>
                <a:gd name="connsiteX1" fmla="*/ 47625 w 552450"/>
                <a:gd name="connsiteY1" fmla="*/ 176213 h 616744"/>
                <a:gd name="connsiteX2" fmla="*/ 0 w 552450"/>
                <a:gd name="connsiteY2" fmla="*/ 73819 h 616744"/>
                <a:gd name="connsiteX3" fmla="*/ 38100 w 552450"/>
                <a:gd name="connsiteY3" fmla="*/ 0 h 616744"/>
                <a:gd name="connsiteX4" fmla="*/ 150019 w 552450"/>
                <a:gd name="connsiteY4" fmla="*/ 26194 h 616744"/>
                <a:gd name="connsiteX5" fmla="*/ 233363 w 552450"/>
                <a:gd name="connsiteY5" fmla="*/ 147638 h 616744"/>
                <a:gd name="connsiteX6" fmla="*/ 245269 w 552450"/>
                <a:gd name="connsiteY6" fmla="*/ 171450 h 616744"/>
                <a:gd name="connsiteX7" fmla="*/ 304800 w 552450"/>
                <a:gd name="connsiteY7" fmla="*/ 266700 h 616744"/>
                <a:gd name="connsiteX8" fmla="*/ 321469 w 552450"/>
                <a:gd name="connsiteY8" fmla="*/ 283369 h 616744"/>
                <a:gd name="connsiteX9" fmla="*/ 402431 w 552450"/>
                <a:gd name="connsiteY9" fmla="*/ 369094 h 616744"/>
                <a:gd name="connsiteX10" fmla="*/ 411956 w 552450"/>
                <a:gd name="connsiteY10" fmla="*/ 388144 h 616744"/>
                <a:gd name="connsiteX11" fmla="*/ 447675 w 552450"/>
                <a:gd name="connsiteY11" fmla="*/ 445294 h 616744"/>
                <a:gd name="connsiteX12" fmla="*/ 516731 w 552450"/>
                <a:gd name="connsiteY12" fmla="*/ 497682 h 616744"/>
                <a:gd name="connsiteX13" fmla="*/ 552450 w 552450"/>
                <a:gd name="connsiteY13" fmla="*/ 585788 h 616744"/>
                <a:gd name="connsiteX14" fmla="*/ 478631 w 552450"/>
                <a:gd name="connsiteY14" fmla="*/ 616744 h 616744"/>
                <a:gd name="connsiteX15" fmla="*/ 435769 w 552450"/>
                <a:gd name="connsiteY15" fmla="*/ 614363 h 616744"/>
                <a:gd name="connsiteX16" fmla="*/ 421481 w 552450"/>
                <a:gd name="connsiteY16" fmla="*/ 611982 h 616744"/>
                <a:gd name="connsiteX17" fmla="*/ 395288 w 552450"/>
                <a:gd name="connsiteY17" fmla="*/ 600075 h 616744"/>
                <a:gd name="connsiteX18" fmla="*/ 371475 w 552450"/>
                <a:gd name="connsiteY18" fmla="*/ 585788 h 616744"/>
                <a:gd name="connsiteX19" fmla="*/ 354806 w 552450"/>
                <a:gd name="connsiteY19" fmla="*/ 578644 h 616744"/>
                <a:gd name="connsiteX20" fmla="*/ 352425 w 552450"/>
                <a:gd name="connsiteY20" fmla="*/ 573882 h 616744"/>
                <a:gd name="connsiteX21" fmla="*/ 314325 w 552450"/>
                <a:gd name="connsiteY21" fmla="*/ 552450 h 616744"/>
                <a:gd name="connsiteX22" fmla="*/ 297656 w 552450"/>
                <a:gd name="connsiteY22" fmla="*/ 538163 h 616744"/>
                <a:gd name="connsiteX23" fmla="*/ 221456 w 552450"/>
                <a:gd name="connsiteY23" fmla="*/ 445294 h 616744"/>
                <a:gd name="connsiteX24" fmla="*/ 157163 w 552450"/>
                <a:gd name="connsiteY24" fmla="*/ 369094 h 616744"/>
                <a:gd name="connsiteX25" fmla="*/ 157163 w 552450"/>
                <a:gd name="connsiteY25" fmla="*/ 347663 h 616744"/>
                <a:gd name="connsiteX26" fmla="*/ 133350 w 552450"/>
                <a:gd name="connsiteY26" fmla="*/ 278607 h 61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2450" h="616744">
                  <a:moveTo>
                    <a:pt x="133350" y="278607"/>
                  </a:moveTo>
                  <a:lnTo>
                    <a:pt x="47625" y="176213"/>
                  </a:lnTo>
                  <a:lnTo>
                    <a:pt x="0" y="73819"/>
                  </a:lnTo>
                  <a:lnTo>
                    <a:pt x="38100" y="0"/>
                  </a:lnTo>
                  <a:lnTo>
                    <a:pt x="150019" y="26194"/>
                  </a:lnTo>
                  <a:lnTo>
                    <a:pt x="233363" y="147638"/>
                  </a:lnTo>
                  <a:lnTo>
                    <a:pt x="245269" y="171450"/>
                  </a:lnTo>
                  <a:lnTo>
                    <a:pt x="304800" y="266700"/>
                  </a:lnTo>
                  <a:lnTo>
                    <a:pt x="321469" y="283369"/>
                  </a:lnTo>
                  <a:lnTo>
                    <a:pt x="402431" y="369094"/>
                  </a:lnTo>
                  <a:lnTo>
                    <a:pt x="411956" y="388144"/>
                  </a:lnTo>
                  <a:lnTo>
                    <a:pt x="447675" y="445294"/>
                  </a:lnTo>
                  <a:lnTo>
                    <a:pt x="516731" y="497682"/>
                  </a:lnTo>
                  <a:lnTo>
                    <a:pt x="552450" y="585788"/>
                  </a:lnTo>
                  <a:lnTo>
                    <a:pt x="478631" y="616744"/>
                  </a:lnTo>
                  <a:cubicBezTo>
                    <a:pt x="464344" y="615950"/>
                    <a:pt x="450029" y="615551"/>
                    <a:pt x="435769" y="614363"/>
                  </a:cubicBezTo>
                  <a:cubicBezTo>
                    <a:pt x="430957" y="613962"/>
                    <a:pt x="421481" y="611982"/>
                    <a:pt x="421481" y="611982"/>
                  </a:cubicBezTo>
                  <a:lnTo>
                    <a:pt x="395288" y="600075"/>
                  </a:lnTo>
                  <a:cubicBezTo>
                    <a:pt x="387350" y="595313"/>
                    <a:pt x="379625" y="590176"/>
                    <a:pt x="371475" y="585788"/>
                  </a:cubicBezTo>
                  <a:cubicBezTo>
                    <a:pt x="362264" y="580828"/>
                    <a:pt x="364737" y="586589"/>
                    <a:pt x="354806" y="578644"/>
                  </a:cubicBezTo>
                  <a:cubicBezTo>
                    <a:pt x="353420" y="577535"/>
                    <a:pt x="353219" y="575469"/>
                    <a:pt x="352425" y="573882"/>
                  </a:cubicBezTo>
                  <a:lnTo>
                    <a:pt x="314325" y="552450"/>
                  </a:lnTo>
                  <a:lnTo>
                    <a:pt x="297656" y="538163"/>
                  </a:lnTo>
                  <a:lnTo>
                    <a:pt x="221456" y="445294"/>
                  </a:lnTo>
                  <a:lnTo>
                    <a:pt x="157163" y="369094"/>
                  </a:lnTo>
                  <a:lnTo>
                    <a:pt x="157163" y="347663"/>
                  </a:lnTo>
                  <a:lnTo>
                    <a:pt x="133350" y="278607"/>
                  </a:lnTo>
                  <a:close/>
                </a:path>
              </a:pathLst>
            </a:custGeom>
            <a:solidFill>
              <a:srgbClr val="FF0000">
                <a:alpha val="18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B137134-3250-D024-E37A-0AA6D0E38AEC}"/>
                </a:ext>
              </a:extLst>
            </p:cNvPr>
            <p:cNvSpPr/>
            <p:nvPr/>
          </p:nvSpPr>
          <p:spPr>
            <a:xfrm>
              <a:off x="3886597" y="917764"/>
              <a:ext cx="182880" cy="1447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5F0BC03-C941-A0FE-E7BC-C59AD219B9F2}"/>
                </a:ext>
              </a:extLst>
            </p:cNvPr>
            <p:cNvSpPr/>
            <p:nvPr/>
          </p:nvSpPr>
          <p:spPr>
            <a:xfrm>
              <a:off x="3886597" y="1150174"/>
              <a:ext cx="182880" cy="144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  <p:sp>
          <p:nvSpPr>
            <p:cNvPr id="18" name="CuadroTexto 23">
              <a:extLst>
                <a:ext uri="{FF2B5EF4-FFF2-40B4-BE49-F238E27FC236}">
                  <a16:creationId xmlns:a16="http://schemas.microsoft.com/office/drawing/2014/main" id="{FCFDE82C-0711-566D-E8A2-260F22FF23D2}"/>
                </a:ext>
              </a:extLst>
            </p:cNvPr>
            <p:cNvSpPr txBox="1"/>
            <p:nvPr/>
          </p:nvSpPr>
          <p:spPr>
            <a:xfrm>
              <a:off x="4050024" y="851653"/>
              <a:ext cx="1276803" cy="450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L" sz="1200" dirty="0"/>
                <a:t>Captación</a:t>
              </a:r>
            </a:p>
          </p:txBody>
        </p:sp>
        <p:sp>
          <p:nvSpPr>
            <p:cNvPr id="19" name="CuadroTexto 24">
              <a:extLst>
                <a:ext uri="{FF2B5EF4-FFF2-40B4-BE49-F238E27FC236}">
                  <a16:creationId xmlns:a16="http://schemas.microsoft.com/office/drawing/2014/main" id="{3BB46E5A-3000-752B-0491-063EC86B1C2D}"/>
                </a:ext>
              </a:extLst>
            </p:cNvPr>
            <p:cNvSpPr txBox="1"/>
            <p:nvPr/>
          </p:nvSpPr>
          <p:spPr>
            <a:xfrm>
              <a:off x="4050024" y="1084838"/>
              <a:ext cx="1105683" cy="450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L" sz="1200" dirty="0"/>
                <a:t>Engorda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03A0EE7-3A46-B6BF-2AC3-EC331FB2EFE1}"/>
              </a:ext>
            </a:extLst>
          </p:cNvPr>
          <p:cNvSpPr txBox="1"/>
          <p:nvPr/>
        </p:nvSpPr>
        <p:spPr>
          <a:xfrm>
            <a:off x="6525956" y="1020066"/>
            <a:ext cx="4877392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/>
              <a:t>Seguimiento Mensual de la captación</a:t>
            </a:r>
            <a:r>
              <a:rPr lang="es-CL" dirty="0"/>
              <a:t>: Instalación y retiro con una frecuencia cada 30 días.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DC8D7DA-BD86-BBFE-2DF6-75D2BEB5E125}"/>
              </a:ext>
            </a:extLst>
          </p:cNvPr>
          <p:cNvSpPr txBox="1"/>
          <p:nvPr/>
        </p:nvSpPr>
        <p:spPr>
          <a:xfrm>
            <a:off x="6525956" y="1944277"/>
            <a:ext cx="4877392" cy="1477328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/>
              <a:t>Seguimiento Acumulado de la captación</a:t>
            </a:r>
            <a:r>
              <a:rPr lang="es-CL" dirty="0"/>
              <a:t>: Instalación de 24 colectores que se retiran paulatinamente del agua, cada set de colectores está 30, 60, 90, 120, 150, 180, 210 días respectivamente en el agua. 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DFCD3E73-4402-717C-5EE8-90DE69BF78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716352"/>
              </p:ext>
            </p:extLst>
          </p:nvPr>
        </p:nvGraphicFramePr>
        <p:xfrm>
          <a:off x="6520901" y="35213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39BDE102-3081-B608-30FD-81E9FCA40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0682" y="4944098"/>
            <a:ext cx="1705926" cy="113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4029F23-6697-1746-1CE4-4E1FA72B8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46" y="4653979"/>
            <a:ext cx="1145015" cy="171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271A397-1289-33ED-4271-804519326FB3}"/>
              </a:ext>
            </a:extLst>
          </p:cNvPr>
          <p:cNvSpPr txBox="1"/>
          <p:nvPr/>
        </p:nvSpPr>
        <p:spPr>
          <a:xfrm flipH="1">
            <a:off x="1796095" y="2764497"/>
            <a:ext cx="116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Estero Castro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8098950-F45A-58AF-34C4-140424F4C8B6}"/>
              </a:ext>
            </a:extLst>
          </p:cNvPr>
          <p:cNvSpPr txBox="1"/>
          <p:nvPr/>
        </p:nvSpPr>
        <p:spPr>
          <a:xfrm flipH="1">
            <a:off x="4310852" y="1699890"/>
            <a:ext cx="57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Yates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626EE88-9C36-E58E-8486-C0E5CDBB113A}"/>
              </a:ext>
            </a:extLst>
          </p:cNvPr>
          <p:cNvSpPr txBox="1"/>
          <p:nvPr/>
        </p:nvSpPr>
        <p:spPr>
          <a:xfrm flipH="1">
            <a:off x="3905155" y="1984208"/>
            <a:ext cx="108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err="1"/>
              <a:t>Hornopirén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40724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Graphic spid="2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E7C1C-F583-4735-A5E8-6E6AAC393E48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8684697-CF55-509E-8841-584A9E9D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701" y="1643171"/>
            <a:ext cx="2175213" cy="152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64EB102-979B-369D-B187-18317BDA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89" y="3510490"/>
            <a:ext cx="1965635" cy="131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35C0C77F-A6DC-06AE-842A-22CB4F45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28" b="74968"/>
          <a:stretch/>
        </p:blipFill>
        <p:spPr bwMode="auto">
          <a:xfrm>
            <a:off x="1612791" y="1835351"/>
            <a:ext cx="2994175" cy="233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8A6F63-9AE5-2880-B50D-EDFC98586270}"/>
              </a:ext>
            </a:extLst>
          </p:cNvPr>
          <p:cNvSpPr txBox="1"/>
          <p:nvPr/>
        </p:nvSpPr>
        <p:spPr>
          <a:xfrm>
            <a:off x="4702561" y="2021045"/>
            <a:ext cx="30777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/>
              <a:t>Barras:</a:t>
            </a:r>
            <a:r>
              <a:rPr lang="es-CL" sz="1400" dirty="0"/>
              <a:t> Captación Mensual</a:t>
            </a:r>
          </a:p>
          <a:p>
            <a:endParaRPr lang="es-CL" sz="1400" dirty="0"/>
          </a:p>
          <a:p>
            <a:r>
              <a:rPr lang="es-CL" sz="1400" b="1" dirty="0"/>
              <a:t>Puntos negros:</a:t>
            </a:r>
            <a:r>
              <a:rPr lang="es-CL" sz="1400" dirty="0"/>
              <a:t> Captación acumulada real.</a:t>
            </a:r>
          </a:p>
          <a:p>
            <a:endParaRPr lang="es-CL" sz="1400" dirty="0"/>
          </a:p>
          <a:p>
            <a:r>
              <a:rPr lang="es-CL" sz="1400" b="1" dirty="0"/>
              <a:t>Puntos grises:</a:t>
            </a:r>
            <a:r>
              <a:rPr lang="es-CL" sz="1400" dirty="0"/>
              <a:t> Captación acumulada potencial; Sumatoria de la captación mensual hasta abril. </a:t>
            </a:r>
          </a:p>
          <a:p>
            <a:endParaRPr lang="es-CL" sz="1400" dirty="0"/>
          </a:p>
          <a:p>
            <a:endParaRPr lang="es-CL" sz="14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021B488-847A-7F9D-05A2-19A80588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702" y="1643171"/>
            <a:ext cx="2175213" cy="152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671375C-22F4-421B-D4EB-41F63038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90" y="3510490"/>
            <a:ext cx="1965635" cy="131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B03804-6593-F812-CC36-DEFF24B4C5AE}"/>
              </a:ext>
            </a:extLst>
          </p:cNvPr>
          <p:cNvSpPr txBox="1"/>
          <p:nvPr/>
        </p:nvSpPr>
        <p:spPr>
          <a:xfrm>
            <a:off x="8560499" y="202672"/>
            <a:ext cx="34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 mostrar los resultados…..</a:t>
            </a:r>
          </a:p>
        </p:txBody>
      </p:sp>
    </p:spTree>
    <p:extLst>
      <p:ext uri="{BB962C8B-B14F-4D97-AF65-F5344CB8AC3E}">
        <p14:creationId xmlns:p14="http://schemas.microsoft.com/office/powerpoint/2010/main" val="2499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010C8C-5877-427A-9B15-C93360C01C8E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4E069E-3FE2-3E0E-6976-24E38E2A7DEF}"/>
              </a:ext>
            </a:extLst>
          </p:cNvPr>
          <p:cNvSpPr txBox="1"/>
          <p:nvPr/>
        </p:nvSpPr>
        <p:spPr>
          <a:xfrm>
            <a:off x="6023551" y="3660179"/>
            <a:ext cx="17819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>
                <a:solidFill>
                  <a:srgbClr val="0000FF"/>
                </a:solidFill>
              </a:rPr>
              <a:t>Azul</a:t>
            </a:r>
            <a:r>
              <a:rPr lang="es-CL" sz="1400" dirty="0"/>
              <a:t>: estrato inferior</a:t>
            </a:r>
          </a:p>
          <a:p>
            <a:r>
              <a:rPr lang="es-CL" sz="1400" dirty="0"/>
              <a:t>Blanco: estrato medio</a:t>
            </a:r>
          </a:p>
          <a:p>
            <a:r>
              <a:rPr lang="es-CL" sz="1400" dirty="0">
                <a:solidFill>
                  <a:srgbClr val="FF0000"/>
                </a:solidFill>
              </a:rPr>
              <a:t>Rojo</a:t>
            </a:r>
            <a:r>
              <a:rPr lang="es-CL" sz="1400" dirty="0"/>
              <a:t>: estrato superior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F9069866-6456-88FA-3AD4-6D5DB139C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8"/>
          <a:stretch/>
        </p:blipFill>
        <p:spPr bwMode="auto">
          <a:xfrm>
            <a:off x="2257231" y="1071797"/>
            <a:ext cx="8134351" cy="10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F2B7CBD1-D03E-8081-3D36-B7541E10A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7" b="50541"/>
          <a:stretch/>
        </p:blipFill>
        <p:spPr bwMode="auto">
          <a:xfrm>
            <a:off x="2257231" y="2365988"/>
            <a:ext cx="8134351" cy="10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BF830A25-EE94-A126-13B8-AEF74EA01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8" b="25010"/>
          <a:stretch/>
        </p:blipFill>
        <p:spPr bwMode="auto">
          <a:xfrm>
            <a:off x="2257231" y="3616501"/>
            <a:ext cx="8134351" cy="10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F802DE7E-17D2-8CB3-EEB1-B1A880841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8"/>
          <a:stretch/>
        </p:blipFill>
        <p:spPr bwMode="auto">
          <a:xfrm>
            <a:off x="2257231" y="4889459"/>
            <a:ext cx="8134351" cy="10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FC042A6-95AB-F4F6-FEEA-35E26C163A96}"/>
              </a:ext>
            </a:extLst>
          </p:cNvPr>
          <p:cNvSpPr/>
          <p:nvPr/>
        </p:nvSpPr>
        <p:spPr>
          <a:xfrm>
            <a:off x="4730007" y="1014761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D3B5BD-9241-D9A0-7E79-C40E068BD462}"/>
              </a:ext>
            </a:extLst>
          </p:cNvPr>
          <p:cNvSpPr/>
          <p:nvPr/>
        </p:nvSpPr>
        <p:spPr>
          <a:xfrm>
            <a:off x="9231376" y="1014761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8124E41-8407-537D-88B9-660890B00CA0}"/>
              </a:ext>
            </a:extLst>
          </p:cNvPr>
          <p:cNvSpPr/>
          <p:nvPr/>
        </p:nvSpPr>
        <p:spPr>
          <a:xfrm>
            <a:off x="4726293" y="2304583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B4293C1-8CAC-DC1D-5D27-891C9AB3EC51}"/>
              </a:ext>
            </a:extLst>
          </p:cNvPr>
          <p:cNvSpPr/>
          <p:nvPr/>
        </p:nvSpPr>
        <p:spPr>
          <a:xfrm>
            <a:off x="9227662" y="2304583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A4646AE-6011-49CB-6DD0-5BBEB1C722D4}"/>
              </a:ext>
            </a:extLst>
          </p:cNvPr>
          <p:cNvSpPr/>
          <p:nvPr/>
        </p:nvSpPr>
        <p:spPr>
          <a:xfrm>
            <a:off x="4733730" y="3594405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D4F1B20-5C9A-322F-2072-BD1F83D4F767}"/>
              </a:ext>
            </a:extLst>
          </p:cNvPr>
          <p:cNvSpPr/>
          <p:nvPr/>
        </p:nvSpPr>
        <p:spPr>
          <a:xfrm>
            <a:off x="9235099" y="3594405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116DD7D-9372-6B55-700F-B6EDDFB27E3B}"/>
              </a:ext>
            </a:extLst>
          </p:cNvPr>
          <p:cNvSpPr/>
          <p:nvPr/>
        </p:nvSpPr>
        <p:spPr>
          <a:xfrm>
            <a:off x="4730016" y="4884227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C7821C8-50E6-61BE-3320-838D59423C15}"/>
              </a:ext>
            </a:extLst>
          </p:cNvPr>
          <p:cNvSpPr/>
          <p:nvPr/>
        </p:nvSpPr>
        <p:spPr>
          <a:xfrm>
            <a:off x="9231385" y="4884227"/>
            <a:ext cx="1170878" cy="120804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B8124D-43C5-CB85-E3BF-5E3CF61E0411}"/>
              </a:ext>
            </a:extLst>
          </p:cNvPr>
          <p:cNvSpPr txBox="1"/>
          <p:nvPr/>
        </p:nvSpPr>
        <p:spPr>
          <a:xfrm>
            <a:off x="2115523" y="5868985"/>
            <a:ext cx="21377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>
                <a:solidFill>
                  <a:srgbClr val="FF0000"/>
                </a:solidFill>
              </a:rPr>
              <a:t>Rojo</a:t>
            </a:r>
            <a:r>
              <a:rPr lang="es-CL" sz="1400" dirty="0"/>
              <a:t>: estrato superior, 1 m</a:t>
            </a:r>
          </a:p>
          <a:p>
            <a:r>
              <a:rPr lang="es-CL" sz="1400" dirty="0"/>
              <a:t>Blanco: estrato medio, 3 m</a:t>
            </a:r>
          </a:p>
          <a:p>
            <a:r>
              <a:rPr lang="es-CL" sz="1400" dirty="0">
                <a:solidFill>
                  <a:srgbClr val="0000FF"/>
                </a:solidFill>
              </a:rPr>
              <a:t>Azul</a:t>
            </a:r>
            <a:r>
              <a:rPr lang="es-CL" sz="1400" dirty="0"/>
              <a:t>: estrato inferior, 5 m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4FA5A63-1502-8F5A-7862-E3ABD926FE9C}"/>
              </a:ext>
            </a:extLst>
          </p:cNvPr>
          <p:cNvSpPr txBox="1"/>
          <p:nvPr/>
        </p:nvSpPr>
        <p:spPr>
          <a:xfrm>
            <a:off x="7734116" y="202672"/>
            <a:ext cx="427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de 7 seguimientos de captación</a:t>
            </a:r>
          </a:p>
        </p:txBody>
      </p:sp>
    </p:spTree>
    <p:extLst>
      <p:ext uri="{BB962C8B-B14F-4D97-AF65-F5344CB8AC3E}">
        <p14:creationId xmlns:p14="http://schemas.microsoft.com/office/powerpoint/2010/main" val="3507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23A490-EFF9-444F-AF46-C231DF3CC765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94DBC3-B79B-4933-12D2-318135D0FC9C}"/>
              </a:ext>
            </a:extLst>
          </p:cNvPr>
          <p:cNvSpPr txBox="1"/>
          <p:nvPr/>
        </p:nvSpPr>
        <p:spPr>
          <a:xfrm>
            <a:off x="5367437" y="3706190"/>
            <a:ext cx="4599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kern="50" dirty="0">
                <a:latin typeface="Arial Narrow" panose="020B0606020202030204" pitchFamily="34" charset="0"/>
                <a:ea typeface="DejaVu Sans"/>
                <a:cs typeface="Arial Narrow" panose="020B0606020202030204" pitchFamily="34" charset="0"/>
              </a:rPr>
              <a:t>%. La pérdida de semillas observada a abril, con respecto al máximo registrado (enero).  </a:t>
            </a:r>
            <a:endParaRPr lang="es-CL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A03DAA94-41C3-218E-BE9B-4A6F20308916}"/>
              </a:ext>
            </a:extLst>
          </p:cNvPr>
          <p:cNvCxnSpPr>
            <a:cxnSpLocks/>
          </p:cNvCxnSpPr>
          <p:nvPr/>
        </p:nvCxnSpPr>
        <p:spPr>
          <a:xfrm flipH="1">
            <a:off x="8832717" y="3031909"/>
            <a:ext cx="680223" cy="674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4B20F793-DDBA-2D69-3DFF-E1BFE484F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82"/>
          <a:stretch/>
        </p:blipFill>
        <p:spPr>
          <a:xfrm>
            <a:off x="2535392" y="1890853"/>
            <a:ext cx="3699085" cy="12879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F59194-0AEA-1ECA-7507-D6A29712C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00"/>
          <a:stretch/>
        </p:blipFill>
        <p:spPr>
          <a:xfrm>
            <a:off x="6223326" y="1890853"/>
            <a:ext cx="3560451" cy="128796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184DBE3-1D5F-ADBB-94E9-F831D778A8DC}"/>
              </a:ext>
            </a:extLst>
          </p:cNvPr>
          <p:cNvSpPr/>
          <p:nvPr/>
        </p:nvSpPr>
        <p:spPr>
          <a:xfrm>
            <a:off x="6253970" y="1877044"/>
            <a:ext cx="3560452" cy="1382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1295BA9-FB1D-6297-905B-D9F04DD04047}"/>
              </a:ext>
            </a:extLst>
          </p:cNvPr>
          <p:cNvSpPr/>
          <p:nvPr/>
        </p:nvSpPr>
        <p:spPr>
          <a:xfrm>
            <a:off x="8565085" y="1877044"/>
            <a:ext cx="1249339" cy="1382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3828A-5F4B-C820-AC0C-18E9AF504CBB}"/>
              </a:ext>
            </a:extLst>
          </p:cNvPr>
          <p:cNvSpPr txBox="1"/>
          <p:nvPr/>
        </p:nvSpPr>
        <p:spPr>
          <a:xfrm>
            <a:off x="7726306" y="202672"/>
            <a:ext cx="429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Sigamos comparando ambas temporadas…</a:t>
            </a:r>
          </a:p>
        </p:txBody>
      </p:sp>
    </p:spTree>
    <p:extLst>
      <p:ext uri="{BB962C8B-B14F-4D97-AF65-F5344CB8AC3E}">
        <p14:creationId xmlns:p14="http://schemas.microsoft.com/office/powerpoint/2010/main" val="11655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E7C1C-F583-4735-A5E8-6E6AAC393E48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F01D27-8AE1-32B4-B3DB-FDE2517DD96A}"/>
              </a:ext>
            </a:extLst>
          </p:cNvPr>
          <p:cNvSpPr txBox="1"/>
          <p:nvPr/>
        </p:nvSpPr>
        <p:spPr>
          <a:xfrm>
            <a:off x="2304587" y="1189608"/>
            <a:ext cx="7705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Factores que causan perdida de semillas de mitílidos: South et al. 2021</a:t>
            </a:r>
          </a:p>
          <a:p>
            <a:endParaRPr lang="es-MX" dirty="0"/>
          </a:p>
          <a:p>
            <a:pPr marL="342900" indent="-342900">
              <a:buAutoNum type="arabicPeriod"/>
            </a:pPr>
            <a:r>
              <a:rPr lang="es-MX" dirty="0"/>
              <a:t>Suministro y fuente de larvas/semillas</a:t>
            </a:r>
          </a:p>
          <a:p>
            <a:pPr marL="342900" indent="-342900">
              <a:buAutoNum type="arabicPeriod"/>
            </a:pPr>
            <a:r>
              <a:rPr lang="es-MX" dirty="0"/>
              <a:t>Traslado de semillas a zonas de engorda</a:t>
            </a:r>
          </a:p>
          <a:p>
            <a:pPr marL="342900" indent="-342900">
              <a:buAutoNum type="arabicPeriod"/>
            </a:pPr>
            <a:r>
              <a:rPr lang="es-MX" dirty="0"/>
              <a:t>Proceso de siembra de semillas</a:t>
            </a:r>
          </a:p>
          <a:p>
            <a:pPr marL="342900" indent="-342900">
              <a:buAutoNum type="arabicPeriod"/>
            </a:pPr>
            <a:r>
              <a:rPr lang="es-MX" dirty="0"/>
              <a:t>Densidad de semillas</a:t>
            </a:r>
          </a:p>
          <a:p>
            <a:pPr marL="342900" indent="-342900">
              <a:buAutoNum type="arabicPeriod"/>
            </a:pPr>
            <a:r>
              <a:rPr lang="es-MX" dirty="0"/>
              <a:t>Condición de semillas</a:t>
            </a:r>
          </a:p>
          <a:p>
            <a:pPr marL="342900" indent="-342900">
              <a:buAutoNum type="arabicPeriod"/>
            </a:pPr>
            <a:r>
              <a:rPr lang="es-CL" dirty="0"/>
              <a:t>Mortalidad de semillas de mitílidos </a:t>
            </a:r>
          </a:p>
          <a:p>
            <a:pPr marL="342900" indent="-342900">
              <a:buAutoNum type="arabicPeriod"/>
            </a:pPr>
            <a:r>
              <a:rPr lang="es-CL" dirty="0"/>
              <a:t>Características del sitio</a:t>
            </a:r>
          </a:p>
          <a:p>
            <a:pPr marL="342900" indent="-342900">
              <a:buAutoNum type="arabicPeriod"/>
            </a:pPr>
            <a:r>
              <a:rPr lang="es-CL" dirty="0"/>
              <a:t>Avances </a:t>
            </a:r>
            <a:r>
              <a:rPr lang="es-CL" dirty="0" err="1"/>
              <a:t>tecnologicos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295F8E-FA2E-E791-4468-3EE91D5F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0" y="4268751"/>
            <a:ext cx="5550763" cy="181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C16515-0CB8-66D0-8967-030BD2970220}"/>
              </a:ext>
            </a:extLst>
          </p:cNvPr>
          <p:cNvSpPr txBox="1"/>
          <p:nvPr/>
        </p:nvSpPr>
        <p:spPr>
          <a:xfrm>
            <a:off x="6889632" y="233789"/>
            <a:ext cx="524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pérdida de semilla de mitílidos en la acuicultura… 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15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010C8C-5877-427A-9B15-C93360C01C8E}"/>
              </a:ext>
            </a:extLst>
          </p:cNvPr>
          <p:cNvSpPr txBox="1"/>
          <p:nvPr/>
        </p:nvSpPr>
        <p:spPr>
          <a:xfrm>
            <a:off x="11911524" y="66141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37360" y="2871216"/>
            <a:ext cx="429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Y que paso en la temporada 2021-2022????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89B17A-9DE9-FB23-9190-803F1114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754130" y="2170481"/>
            <a:ext cx="3606986" cy="24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28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7A4FCA6-A360-9339-3ABF-5567EF1E3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410541"/>
              </p:ext>
            </p:extLst>
          </p:nvPr>
        </p:nvGraphicFramePr>
        <p:xfrm>
          <a:off x="5830427" y="3749866"/>
          <a:ext cx="4670597" cy="116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397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F7E7FBB-B350-C77E-DE5F-5193CACFD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25994"/>
              </p:ext>
            </p:extLst>
          </p:nvPr>
        </p:nvGraphicFramePr>
        <p:xfrm>
          <a:off x="827552" y="3806207"/>
          <a:ext cx="4524460" cy="116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1260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13 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1C39002-D82E-B602-BAD7-F3A4677E13D5}"/>
              </a:ext>
            </a:extLst>
          </p:cNvPr>
          <p:cNvSpPr txBox="1"/>
          <p:nvPr/>
        </p:nvSpPr>
        <p:spPr>
          <a:xfrm>
            <a:off x="1801201" y="179816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Estero Castro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2C3268-7A73-6FC2-7ACE-1833E538CA5F}"/>
              </a:ext>
            </a:extLst>
          </p:cNvPr>
          <p:cNvSpPr txBox="1"/>
          <p:nvPr/>
        </p:nvSpPr>
        <p:spPr>
          <a:xfrm>
            <a:off x="6898165" y="1768932"/>
            <a:ext cx="60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Yates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F44C9A-B32E-AC37-08EC-7DBD8EB85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46" t="86038" r="2019" b="7421"/>
          <a:stretch/>
        </p:blipFill>
        <p:spPr>
          <a:xfrm>
            <a:off x="1255476" y="5223084"/>
            <a:ext cx="1061049" cy="448574"/>
          </a:xfrm>
          <a:prstGeom prst="rect">
            <a:avLst/>
          </a:prstGeom>
        </p:spPr>
      </p:pic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6A636B11-B646-AF7D-1933-204BDCA9E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709201"/>
              </p:ext>
            </p:extLst>
          </p:nvPr>
        </p:nvGraphicFramePr>
        <p:xfrm>
          <a:off x="1158522" y="1671527"/>
          <a:ext cx="4476750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4" imgW="4476240" imgH="2344320" progId="SigmaPlotGraphicObject.10">
                  <p:embed/>
                </p:oleObj>
              </mc:Choice>
              <mc:Fallback>
                <p:oleObj name="SPW 11.0 Graph" r:id="rId4" imgW="4476240" imgH="2344320" progId="SigmaPlotGraphicObject.10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26DC0A72-146C-E9BE-9B7D-6ED463306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8522" y="1671527"/>
                        <a:ext cx="4476750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BE2D6EA7-E9BD-D248-C881-AC94407CF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64128"/>
              </p:ext>
            </p:extLst>
          </p:nvPr>
        </p:nvGraphicFramePr>
        <p:xfrm>
          <a:off x="6095932" y="1625417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6" imgW="4687560" imgH="2344320" progId="SigmaPlotGraphicObject.10">
                  <p:embed/>
                </p:oleObj>
              </mc:Choice>
              <mc:Fallback>
                <p:oleObj name="SPW 11.0 Graph" r:id="rId6" imgW="4687560" imgH="2344320" progId="SigmaPlotGraphicObject.10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5E52FA5-AD06-6F37-58B1-8BCA65FFF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5932" y="1625417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76674D0-9240-3223-E23D-76B0CD81C03F}"/>
              </a:ext>
            </a:extLst>
          </p:cNvPr>
          <p:cNvSpPr txBox="1"/>
          <p:nvPr/>
        </p:nvSpPr>
        <p:spPr>
          <a:xfrm>
            <a:off x="8387621" y="3459241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5552BD8-BB12-B0BB-BA83-625D2856D055}"/>
              </a:ext>
            </a:extLst>
          </p:cNvPr>
          <p:cNvSpPr txBox="1"/>
          <p:nvPr/>
        </p:nvSpPr>
        <p:spPr>
          <a:xfrm>
            <a:off x="8944740" y="3459241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12B68D0-666F-6EF5-1432-068C2D4C4466}"/>
              </a:ext>
            </a:extLst>
          </p:cNvPr>
          <p:cNvSpPr txBox="1"/>
          <p:nvPr/>
        </p:nvSpPr>
        <p:spPr>
          <a:xfrm>
            <a:off x="9920102" y="3350379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000" dirty="0">
                <a:latin typeface="Arial Narrow" panose="020B0606020202030204" pitchFamily="34" charset="0"/>
              </a:rPr>
              <a:t>211</a:t>
            </a:r>
          </a:p>
          <a:p>
            <a:pPr algn="ctr"/>
            <a:r>
              <a:rPr lang="es-CL" sz="1000" dirty="0">
                <a:latin typeface="Arial Narrow" panose="020B0606020202030204" pitchFamily="34" charset="0"/>
              </a:rPr>
              <a:t> individuos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514AF1B-DB34-4FA2-D150-8D80D77C797A}"/>
              </a:ext>
            </a:extLst>
          </p:cNvPr>
          <p:cNvSpPr txBox="1"/>
          <p:nvPr/>
        </p:nvSpPr>
        <p:spPr>
          <a:xfrm>
            <a:off x="9082496" y="233789"/>
            <a:ext cx="30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mensual 2021-2022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143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0875AF0-CE3B-D12D-7C52-882B6FEDDD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006526"/>
              </p:ext>
            </p:extLst>
          </p:nvPr>
        </p:nvGraphicFramePr>
        <p:xfrm>
          <a:off x="946071" y="1666903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3" imgW="4687560" imgH="2344320" progId="SigmaPlotGraphicObject.10">
                  <p:embed/>
                </p:oleObj>
              </mc:Choice>
              <mc:Fallback>
                <p:oleObj name="SPW 11.0 Graph" r:id="rId3" imgW="4687560" imgH="23443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6071" y="1666903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7A4FCA6-A360-9339-3ABF-5567EF1E3FBA}"/>
              </a:ext>
            </a:extLst>
          </p:cNvPr>
          <p:cNvGraphicFramePr>
            <a:graphicFrameLocks noGrp="1"/>
          </p:cNvGraphicFramePr>
          <p:nvPr/>
        </p:nvGraphicFramePr>
        <p:xfrm>
          <a:off x="5830427" y="3749866"/>
          <a:ext cx="4670597" cy="116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397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F7E7FBB-B350-C77E-DE5F-5193CACFD026}"/>
              </a:ext>
            </a:extLst>
          </p:cNvPr>
          <p:cNvGraphicFramePr>
            <a:graphicFrameLocks noGrp="1"/>
          </p:cNvGraphicFramePr>
          <p:nvPr/>
        </p:nvGraphicFramePr>
        <p:xfrm>
          <a:off x="827552" y="3806207"/>
          <a:ext cx="4524460" cy="116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1260">
                  <a:extLst>
                    <a:ext uri="{9D8B030D-6E8A-4147-A177-3AD203B41FA5}">
                      <a16:colId xmlns:a16="http://schemas.microsoft.com/office/drawing/2014/main" val="73479231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78220400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96269058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1313030059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 Instalación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Retiro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 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 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10 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 abr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13 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6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Días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520944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1C39002-D82E-B602-BAD7-F3A4677E13D5}"/>
              </a:ext>
            </a:extLst>
          </p:cNvPr>
          <p:cNvSpPr txBox="1"/>
          <p:nvPr/>
        </p:nvSpPr>
        <p:spPr>
          <a:xfrm>
            <a:off x="1801201" y="179816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Estero Castro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2C3268-7A73-6FC2-7ACE-1833E538CA5F}"/>
              </a:ext>
            </a:extLst>
          </p:cNvPr>
          <p:cNvSpPr txBox="1"/>
          <p:nvPr/>
        </p:nvSpPr>
        <p:spPr>
          <a:xfrm>
            <a:off x="6898165" y="1768932"/>
            <a:ext cx="60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rial Narrow" panose="020B0606020202030204" pitchFamily="34" charset="0"/>
              </a:rPr>
              <a:t>Yates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F44C9A-B32E-AC37-08EC-7DBD8EB85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146" t="86038" r="2019" b="7421"/>
          <a:stretch/>
        </p:blipFill>
        <p:spPr>
          <a:xfrm>
            <a:off x="1255476" y="5223084"/>
            <a:ext cx="1061049" cy="448574"/>
          </a:xfrm>
          <a:prstGeom prst="rect">
            <a:avLst/>
          </a:prstGeom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BE2D6EA7-E9BD-D248-C881-AC94407CF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5932" y="1625417"/>
          <a:ext cx="46878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6" imgW="4687560" imgH="2344320" progId="SigmaPlotGraphicObject.10">
                  <p:embed/>
                </p:oleObj>
              </mc:Choice>
              <mc:Fallback>
                <p:oleObj name="SPW 11.0 Graph" r:id="rId6" imgW="4687560" imgH="2344320" progId="SigmaPlotGraphicObject.10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BE2D6EA7-E9BD-D248-C881-AC94407CF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5932" y="1625417"/>
                        <a:ext cx="4687887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76674D0-9240-3223-E23D-76B0CD81C03F}"/>
              </a:ext>
            </a:extLst>
          </p:cNvPr>
          <p:cNvSpPr txBox="1"/>
          <p:nvPr/>
        </p:nvSpPr>
        <p:spPr>
          <a:xfrm>
            <a:off x="8387621" y="3459241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5552BD8-BB12-B0BB-BA83-625D2856D055}"/>
              </a:ext>
            </a:extLst>
          </p:cNvPr>
          <p:cNvSpPr txBox="1"/>
          <p:nvPr/>
        </p:nvSpPr>
        <p:spPr>
          <a:xfrm>
            <a:off x="8944740" y="3459241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Arial Narrow" panose="020B0606020202030204" pitchFamily="34" charset="0"/>
              </a:rPr>
              <a:t>Sin Datos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12B68D0-666F-6EF5-1432-068C2D4C4466}"/>
              </a:ext>
            </a:extLst>
          </p:cNvPr>
          <p:cNvSpPr txBox="1"/>
          <p:nvPr/>
        </p:nvSpPr>
        <p:spPr>
          <a:xfrm>
            <a:off x="9920102" y="3350379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000" dirty="0">
                <a:latin typeface="Arial Narrow" panose="020B0606020202030204" pitchFamily="34" charset="0"/>
              </a:rPr>
              <a:t>211</a:t>
            </a:r>
          </a:p>
          <a:p>
            <a:pPr algn="ctr"/>
            <a:r>
              <a:rPr lang="es-CL" sz="1000" dirty="0">
                <a:latin typeface="Arial Narrow" panose="020B0606020202030204" pitchFamily="34" charset="0"/>
              </a:rPr>
              <a:t> individuos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BF3765-7706-2BD3-60EB-A77C83DCE645}"/>
              </a:ext>
            </a:extLst>
          </p:cNvPr>
          <p:cNvSpPr txBox="1"/>
          <p:nvPr/>
        </p:nvSpPr>
        <p:spPr>
          <a:xfrm>
            <a:off x="9082496" y="233789"/>
            <a:ext cx="30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mensual 2021-2022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4474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2469</Words>
  <Application>Microsoft Office PowerPoint</Application>
  <PresentationFormat>Panorámica</PresentationFormat>
  <Paragraphs>429</Paragraphs>
  <Slides>18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Tema de Office</vt:lpstr>
      <vt:lpstr>SPW 11.0 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Opazo</dc:creator>
  <cp:lastModifiedBy>cristina stuardo</cp:lastModifiedBy>
  <cp:revision>41</cp:revision>
  <dcterms:created xsi:type="dcterms:W3CDTF">2020-08-24T09:34:53Z</dcterms:created>
  <dcterms:modified xsi:type="dcterms:W3CDTF">2022-09-29T22:20:27Z</dcterms:modified>
</cp:coreProperties>
</file>